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4"/>
  </p:notesMasterIdLst>
  <p:sldIdLst>
    <p:sldId id="302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4EB4E736-917D-4FC6-8B0C-635EFFCB6255}">
  <a:tblStyle styleId="{4EB4E736-917D-4FC6-8B0C-635EFFCB6255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4F4F4"/>
          </a:solidFill>
        </a:fill>
      </a:tcStyle>
    </a:wholeTbl>
    <a:band1H>
      <a:tcStyle>
        <a:tcBdr/>
        <a:fill>
          <a:solidFill>
            <a:srgbClr val="E8E8E8"/>
          </a:solidFill>
        </a:fill>
      </a:tcStyle>
    </a:band1H>
    <a:band1V>
      <a:tcStyle>
        <a:tcBdr/>
        <a:fill>
          <a:solidFill>
            <a:srgbClr val="E8E8E8"/>
          </a:solidFill>
        </a:fill>
      </a:tcStyle>
    </a:band1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54" d="100"/>
          <a:sy n="54" d="100"/>
        </p:scale>
        <p:origin x="-2266" y="-7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273029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Shape 6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7" name="Shape 6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Shape 7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9" name="Shape 7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Shape 7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6" name="Shape 7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Shape 7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5" name="Shape 7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Shape 7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3" name="Shape 7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Shape 7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0" name="Shape 8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Shape 8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7" name="Shape 8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Shape 8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4" name="Shape 8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Shape 8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1" name="Shape 8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Shape 8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9" name="Shape 8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Shape 8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6" name="Shape 8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Shape 7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4" name="Shape 7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Shape 8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3" name="Shape 8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Shape 8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50" name="Shape 8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1" name="Shape 85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zh-TW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 lang="zh-TW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Shape 8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0" name="Shape 8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Shape 7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1" name="Shape 7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Shape 7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8" name="Shape 7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Shape 7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7" name="Shape 7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Shape 7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7" name="Shape 7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Shape 7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6" name="Shape 7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Shape 7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5" name="Shape 7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Shape 7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2" name="Shape 7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3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標題及物件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/>
        </p:nvSpPr>
        <p:spPr>
          <a:xfrm>
            <a:off x="971550" y="333375"/>
            <a:ext cx="7375524" cy="646112"/>
          </a:xfrm>
          <a:prstGeom prst="rect">
            <a:avLst/>
          </a:prstGeom>
          <a:gradFill>
            <a:gsLst>
              <a:gs pos="0">
                <a:srgbClr val="0070C0"/>
              </a:gs>
              <a:gs pos="41000">
                <a:srgbClr val="98CAEC"/>
              </a:gs>
              <a:gs pos="79000">
                <a:srgbClr val="80BCE5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3850" y="260350"/>
            <a:ext cx="1054100" cy="9017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標題及物件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/>
        </p:nvSpPr>
        <p:spPr>
          <a:xfrm>
            <a:off x="971550" y="333375"/>
            <a:ext cx="7375524" cy="646112"/>
          </a:xfrm>
          <a:prstGeom prst="rect">
            <a:avLst/>
          </a:prstGeom>
          <a:gradFill>
            <a:gsLst>
              <a:gs pos="0">
                <a:srgbClr val="6600CC"/>
              </a:gs>
              <a:gs pos="15000">
                <a:srgbClr val="9F39E9"/>
              </a:gs>
              <a:gs pos="65000">
                <a:srgbClr val="8FBAFF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3850" y="260350"/>
            <a:ext cx="1054100" cy="9017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標題及物件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/>
        </p:nvSpPr>
        <p:spPr>
          <a:xfrm>
            <a:off x="971550" y="333375"/>
            <a:ext cx="7375524" cy="646112"/>
          </a:xfrm>
          <a:prstGeom prst="rect">
            <a:avLst/>
          </a:prstGeom>
          <a:gradFill>
            <a:gsLst>
              <a:gs pos="0">
                <a:srgbClr val="FF3300"/>
              </a:gs>
              <a:gs pos="31000">
                <a:srgbClr val="FF0000"/>
              </a:gs>
              <a:gs pos="79000">
                <a:schemeClr val="accent3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3850" y="260350"/>
            <a:ext cx="1054100" cy="90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只有標題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8312" y="333375"/>
            <a:ext cx="8023225" cy="90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直排標題及文字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標題及物件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755575" y="620687"/>
            <a:ext cx="7560839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772616" y="2204864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2"/>
          </p:nvPr>
        </p:nvSpPr>
        <p:spPr>
          <a:xfrm>
            <a:off x="6876254" y="17922"/>
            <a:ext cx="2235805" cy="328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20040" marR="0" lvl="1" indent="-254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章節標題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23887" y="4589462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zh-TW"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對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630237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30237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2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630237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2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zh-TW"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含標題的內容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zh-TW"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含標題的圖片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3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zh-TW"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514599" y="152399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zh-TW"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直排標題及文字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43450" y="2381249"/>
            <a:ext cx="5486399" cy="19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49"/>
            <a:ext cx="5486399" cy="56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zh-TW"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zh-TW"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0B2tbFi_Z05oNa1Z5X1RmcTdmTE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Shape 699"/>
          <p:cNvSpPr txBox="1">
            <a:spLocks noGrp="1"/>
          </p:cNvSpPr>
          <p:nvPr>
            <p:ph type="ctrTitle"/>
          </p:nvPr>
        </p:nvSpPr>
        <p:spPr>
          <a:xfrm>
            <a:off x="1012825" y="1958975"/>
            <a:ext cx="711835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TW" sz="4800" b="1" i="0" u="none" strike="noStrike" cap="none" dirty="0">
                <a:solidFill>
                  <a:srgbClr val="002E73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新生家長座談會</a:t>
            </a:r>
            <a:endParaRPr lang="zh-TW" sz="4800" b="1" i="0" u="none" strike="noStrike" cap="none" dirty="0">
              <a:solidFill>
                <a:srgbClr val="002E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Shape 700"/>
          <p:cNvSpPr txBox="1">
            <a:spLocks noGrp="1"/>
          </p:cNvSpPr>
          <p:nvPr>
            <p:ph type="subTitle" idx="1"/>
          </p:nvPr>
        </p:nvSpPr>
        <p:spPr>
          <a:xfrm>
            <a:off x="1012825" y="4365625"/>
            <a:ext cx="7118350" cy="16556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25000"/>
              <a:buFont typeface="Arial"/>
              <a:buNone/>
            </a:pPr>
            <a:r>
              <a:rPr lang="zh-TW" sz="36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學務處：周蒼琳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A5A5A5"/>
              </a:buClr>
              <a:buSzPct val="25000"/>
              <a:buFont typeface="Arial"/>
              <a:buNone/>
            </a:pPr>
            <a:r>
              <a:rPr lang="zh-TW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         電話：23032874#830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A5A5A5"/>
              </a:buClr>
              <a:buSzPct val="25000"/>
              <a:buFont typeface="Arial"/>
              <a:buNone/>
            </a:pPr>
            <a:r>
              <a:rPr lang="zh-TW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         信箱：tea120@kjes.tp.edu.tw</a:t>
            </a:r>
          </a:p>
          <a:p>
            <a:pPr marL="0" marR="0" lvl="0" indent="0" algn="ctr" rtl="0">
              <a:spcBef>
                <a:spcPts val="720"/>
              </a:spcBef>
              <a:spcAft>
                <a:spcPts val="0"/>
              </a:spcAft>
              <a:buClr>
                <a:srgbClr val="A5A5A5"/>
              </a:buClr>
              <a:buSzPct val="100000"/>
              <a:buFont typeface="Noto Sans Symbols"/>
              <a:buNone/>
            </a:pPr>
            <a:endParaRPr sz="3600" b="1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720"/>
              </a:spcBef>
              <a:spcAft>
                <a:spcPts val="0"/>
              </a:spcAft>
              <a:buClr>
                <a:srgbClr val="A5A5A5"/>
              </a:buClr>
              <a:buSzPct val="100000"/>
              <a:buFont typeface="Noto Sans Symbols"/>
              <a:buNone/>
            </a:pPr>
            <a:endParaRPr sz="3600" b="1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720"/>
              </a:spcBef>
              <a:spcAft>
                <a:spcPts val="0"/>
              </a:spcAft>
              <a:buClr>
                <a:srgbClr val="A5A5A5"/>
              </a:buClr>
              <a:buSzPct val="100000"/>
              <a:buFont typeface="Noto Sans Symbols"/>
              <a:buNone/>
            </a:pPr>
            <a:endParaRPr sz="3600" b="1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720"/>
              </a:spcBef>
              <a:spcAft>
                <a:spcPts val="0"/>
              </a:spcAft>
              <a:buClr>
                <a:srgbClr val="A5A5A5"/>
              </a:buClr>
              <a:buSzPct val="100000"/>
              <a:buFont typeface="Noto Sans Symbols"/>
              <a:buNone/>
            </a:pPr>
            <a:endParaRPr sz="36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01" name="Shape 7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00192" y="4553671"/>
            <a:ext cx="864095" cy="864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Shape 771"/>
          <p:cNvSpPr txBox="1">
            <a:spLocks noGrp="1"/>
          </p:cNvSpPr>
          <p:nvPr>
            <p:ph type="title"/>
          </p:nvPr>
        </p:nvSpPr>
        <p:spPr>
          <a:xfrm>
            <a:off x="1009650" y="620712"/>
            <a:ext cx="7124700" cy="1008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TW" sz="4400" b="1" i="0" u="none" strike="noStrike" cap="none">
                <a:solidFill>
                  <a:srgbClr val="002E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放學交通車</a:t>
            </a:r>
          </a:p>
        </p:txBody>
      </p:sp>
      <p:sp>
        <p:nvSpPr>
          <p:cNvPr id="772" name="Shape 772"/>
          <p:cNvSpPr txBox="1">
            <a:spLocks noGrp="1"/>
          </p:cNvSpPr>
          <p:nvPr>
            <p:ph type="body" idx="1"/>
          </p:nvPr>
        </p:nvSpPr>
        <p:spPr>
          <a:xfrm>
            <a:off x="323850" y="1628775"/>
            <a:ext cx="8640762" cy="43926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C32AC"/>
              </a:buClr>
              <a:buSzPct val="100000"/>
              <a:buFont typeface="Noto Sans Symbols"/>
              <a:buChar char="➢"/>
            </a:pPr>
            <a:r>
              <a:rPr lang="zh-TW" sz="3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8/2</a:t>
            </a:r>
            <a:r>
              <a:rPr lang="zh-TW" sz="3600" b="1">
                <a:solidFill>
                  <a:srgbClr val="002060"/>
                </a:solidFill>
              </a:rPr>
              <a:t>3</a:t>
            </a:r>
            <a:r>
              <a:rPr lang="zh-TW" sz="3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~8/2</a:t>
            </a:r>
            <a:r>
              <a:rPr lang="zh-TW" sz="3600" b="1">
                <a:solidFill>
                  <a:srgbClr val="002060"/>
                </a:solidFill>
              </a:rPr>
              <a:t>5</a:t>
            </a:r>
            <a:r>
              <a:rPr lang="zh-TW" sz="3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新生輔導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C32AC"/>
              </a:buClr>
              <a:buSzPct val="25000"/>
              <a:buFont typeface="Noto Sans Symbols"/>
              <a:buNone/>
            </a:pPr>
            <a:r>
              <a:rPr lang="zh-TW" sz="3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1.博愛樓側門：1、5、7、9、10號車。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C32AC"/>
              </a:buClr>
              <a:buSzPct val="25000"/>
              <a:buFont typeface="Noto Sans Symbols"/>
              <a:buNone/>
            </a:pPr>
            <a:r>
              <a:rPr lang="zh-TW" sz="3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2.操場：14、15號車。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C32AC"/>
              </a:buClr>
              <a:buSzPct val="100000"/>
              <a:buFont typeface="Noto Sans Symbols"/>
              <a:buChar char="➢"/>
            </a:pPr>
            <a:r>
              <a:rPr lang="zh-TW" sz="3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開學後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C32AC"/>
              </a:buClr>
              <a:buSzPct val="25000"/>
              <a:buFont typeface="Noto Sans Symbols"/>
              <a:buNone/>
            </a:pPr>
            <a:r>
              <a:rPr lang="zh-TW" sz="3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1.萬大路玫瑰堂側門：1、2、5、9、10、11、12、16號車。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C32AC"/>
              </a:buClr>
              <a:buSzPct val="25000"/>
              <a:buFont typeface="Noto Sans Symbols"/>
              <a:buNone/>
            </a:pPr>
            <a:r>
              <a:rPr lang="zh-TW" sz="3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2.操場3、4、8、14、15號車。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C32AC"/>
              </a:buClr>
              <a:buSzPct val="25000"/>
              <a:buFont typeface="Noto Sans Symbols"/>
              <a:buNone/>
            </a:pPr>
            <a:r>
              <a:rPr lang="zh-TW" sz="3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3.博愛樓側門：6、7、17號車。</a:t>
            </a:r>
          </a:p>
        </p:txBody>
      </p:sp>
      <p:sp>
        <p:nvSpPr>
          <p:cNvPr id="773" name="Shape 77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Noto Sans Symbols"/>
              <a:buNone/>
            </a:pPr>
            <a:fld id="{00000000-1234-1234-1234-123412341234}" type="slidenum">
              <a:rPr lang="en-US" altLang="zh-TW" sz="14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lang="zh-TW" sz="140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Shape 778"/>
          <p:cNvSpPr txBox="1">
            <a:spLocks noGrp="1"/>
          </p:cNvSpPr>
          <p:nvPr>
            <p:ph type="title"/>
          </p:nvPr>
        </p:nvSpPr>
        <p:spPr>
          <a:xfrm>
            <a:off x="1009650" y="620712"/>
            <a:ext cx="7124700" cy="1008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TW" sz="4400" b="1" i="0" u="none" strike="noStrike" cap="none">
                <a:solidFill>
                  <a:srgbClr val="002E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服裝_制服</a:t>
            </a:r>
          </a:p>
        </p:txBody>
      </p:sp>
      <p:sp>
        <p:nvSpPr>
          <p:cNvPr id="779" name="Shape 779"/>
          <p:cNvSpPr txBox="1">
            <a:spLocks noGrp="1"/>
          </p:cNvSpPr>
          <p:nvPr>
            <p:ph type="body" idx="1"/>
          </p:nvPr>
        </p:nvSpPr>
        <p:spPr>
          <a:xfrm>
            <a:off x="1009650" y="1557337"/>
            <a:ext cx="7124700" cy="1871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Noto Sans Symbols"/>
              <a:buNone/>
            </a:pPr>
            <a:r>
              <a:rPr lang="zh-TW" sz="36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黑色皮鞋（女生可穿白色皮鞋）、白色襪子、使用學校規定的書包。</a:t>
            </a:r>
          </a:p>
        </p:txBody>
      </p:sp>
      <p:sp>
        <p:nvSpPr>
          <p:cNvPr id="780" name="Shape 78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Noto Sans Symbols"/>
              <a:buNone/>
            </a:pPr>
            <a:fld id="{00000000-1234-1234-1234-123412341234}" type="slidenum">
              <a:rPr lang="en-US" altLang="zh-TW" sz="14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lang="zh-TW" sz="140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81" name="Shape 7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640" y="4077071"/>
            <a:ext cx="3987800" cy="24876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lt2"/>
            </a:outerShdw>
          </a:effectLst>
        </p:spPr>
      </p:pic>
      <p:pic>
        <p:nvPicPr>
          <p:cNvPr id="782" name="Shape 782" descr="C:\Documents and Settings\user\桌面\97.8.20. 001.jpg"/>
          <p:cNvPicPr preferRelativeResize="0"/>
          <p:nvPr/>
        </p:nvPicPr>
        <p:blipFill rotWithShape="1">
          <a:blip r:embed="rId4">
            <a:alphaModFix/>
          </a:blip>
          <a:srcRect l="20895" t="-9509" r="14925"/>
          <a:stretch/>
        </p:blipFill>
        <p:spPr>
          <a:xfrm>
            <a:off x="5580112" y="3866726"/>
            <a:ext cx="2188682" cy="2697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Shape 787"/>
          <p:cNvSpPr txBox="1">
            <a:spLocks noGrp="1"/>
          </p:cNvSpPr>
          <p:nvPr>
            <p:ph type="title"/>
          </p:nvPr>
        </p:nvSpPr>
        <p:spPr>
          <a:xfrm>
            <a:off x="1009650" y="620712"/>
            <a:ext cx="7124700" cy="1008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TW" sz="4400" b="1" i="0" u="none" strike="noStrike" cap="none">
                <a:solidFill>
                  <a:srgbClr val="002E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服裝_運動服</a:t>
            </a:r>
          </a:p>
        </p:txBody>
      </p:sp>
      <p:sp>
        <p:nvSpPr>
          <p:cNvPr id="788" name="Shape 788"/>
          <p:cNvSpPr txBox="1">
            <a:spLocks noGrp="1"/>
          </p:cNvSpPr>
          <p:nvPr>
            <p:ph type="body" idx="1"/>
          </p:nvPr>
        </p:nvSpPr>
        <p:spPr>
          <a:xfrm>
            <a:off x="1009650" y="1628775"/>
            <a:ext cx="7666038" cy="1800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C32AC"/>
              </a:buClr>
              <a:buSzPct val="25000"/>
              <a:buFont typeface="Noto Sans Symbols"/>
              <a:buNone/>
            </a:pPr>
            <a:r>
              <a:rPr lang="zh-TW" sz="36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白襪子、運動鞋（顏色樣式以素雅、大方為宜)。</a:t>
            </a: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rgbClr val="EC32AC"/>
              </a:buClr>
              <a:buSzPct val="25000"/>
              <a:buFont typeface="Noto Sans Symbols"/>
              <a:buNone/>
            </a:pPr>
            <a:r>
              <a:rPr lang="zh-TW" sz="36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運動上衣請紮入運動褲。</a:t>
            </a:r>
          </a:p>
        </p:txBody>
      </p:sp>
      <p:sp>
        <p:nvSpPr>
          <p:cNvPr id="789" name="Shape 78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Noto Sans Symbols"/>
              <a:buNone/>
            </a:pPr>
            <a:fld id="{00000000-1234-1234-1234-123412341234}" type="slidenum">
              <a:rPr lang="en-US" altLang="zh-TW" sz="14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lang="zh-TW" sz="140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90" name="Shape 7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9622" y="3861048"/>
            <a:ext cx="3544755" cy="27462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lt2"/>
            </a:outerShdw>
          </a:effectLst>
        </p:spPr>
      </p:pic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Shape 795"/>
          <p:cNvSpPr txBox="1">
            <a:spLocks noGrp="1"/>
          </p:cNvSpPr>
          <p:nvPr>
            <p:ph type="title"/>
          </p:nvPr>
        </p:nvSpPr>
        <p:spPr>
          <a:xfrm>
            <a:off x="1009650" y="620712"/>
            <a:ext cx="7124700" cy="1008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TW" sz="4400" b="1" i="0" u="none" strike="noStrike" cap="none">
                <a:solidFill>
                  <a:srgbClr val="002E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儀容</a:t>
            </a:r>
          </a:p>
        </p:txBody>
      </p:sp>
      <p:sp>
        <p:nvSpPr>
          <p:cNvPr id="796" name="Shape 79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Noto Sans Symbols"/>
              <a:buNone/>
            </a:pPr>
            <a:fld id="{00000000-1234-1234-1234-123412341234}" type="slidenum">
              <a:rPr lang="en-US" altLang="zh-TW" sz="14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 lang="zh-TW" sz="140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7" name="Shape 797"/>
          <p:cNvSpPr txBox="1"/>
          <p:nvPr/>
        </p:nvSpPr>
        <p:spPr>
          <a:xfrm>
            <a:off x="1009650" y="1700213"/>
            <a:ext cx="7091362" cy="4052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C32AC"/>
              </a:buClr>
              <a:buSzPct val="100000"/>
              <a:buFont typeface="Noto Sans Symbols"/>
              <a:buChar char="➢"/>
            </a:pPr>
            <a:r>
              <a:rPr lang="zh-TW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學生儀容以整齊、清潔為原則。</a:t>
            </a:r>
          </a:p>
          <a:p>
            <a:pPr marL="342900" marR="0" lvl="0" indent="-342900" algn="l" rtl="0">
              <a:spcBef>
                <a:spcPts val="1320"/>
              </a:spcBef>
              <a:spcAft>
                <a:spcPts val="0"/>
              </a:spcAft>
              <a:buClr>
                <a:srgbClr val="EC32AC"/>
              </a:buClr>
              <a:buSzPct val="100000"/>
              <a:buFont typeface="Noto Sans Symbols"/>
              <a:buChar char="➢"/>
            </a:pPr>
            <a:r>
              <a:rPr lang="zh-TW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髮型端莊為原則，男生頭髮不過長，女生頭髮應梳綁整潔，以維護端莊形象。</a:t>
            </a:r>
          </a:p>
        </p:txBody>
      </p:sp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Shape 802"/>
          <p:cNvSpPr txBox="1">
            <a:spLocks noGrp="1"/>
          </p:cNvSpPr>
          <p:nvPr>
            <p:ph type="title"/>
          </p:nvPr>
        </p:nvSpPr>
        <p:spPr>
          <a:xfrm>
            <a:off x="1009650" y="620712"/>
            <a:ext cx="7124700" cy="1008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TW" sz="4400" b="1" i="0" u="none" strike="noStrike" cap="none">
                <a:solidFill>
                  <a:srgbClr val="002E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良好生活習慣的培養</a:t>
            </a:r>
          </a:p>
        </p:txBody>
      </p:sp>
      <p:sp>
        <p:nvSpPr>
          <p:cNvPr id="803" name="Shape 803"/>
          <p:cNvSpPr txBox="1">
            <a:spLocks noGrp="1"/>
          </p:cNvSpPr>
          <p:nvPr>
            <p:ph type="body" idx="1"/>
          </p:nvPr>
        </p:nvSpPr>
        <p:spPr>
          <a:xfrm>
            <a:off x="1009650" y="1806574"/>
            <a:ext cx="7124700" cy="4646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100000"/>
              <a:buFont typeface="Noto Sans Symbols"/>
              <a:buChar char="➢"/>
            </a:pPr>
            <a:r>
              <a:rPr lang="zh-TW" sz="3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良好品格由好習慣養成。</a:t>
            </a: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rgbClr val="A5A5A5"/>
              </a:buClr>
              <a:buSzPct val="100000"/>
              <a:buFont typeface="Noto Sans Symbols"/>
              <a:buChar char="➢"/>
            </a:pPr>
            <a:r>
              <a:rPr lang="zh-TW" sz="3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運好不如習慣好。</a:t>
            </a: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rgbClr val="A5A5A5"/>
              </a:buClr>
              <a:buSzPct val="100000"/>
              <a:buFont typeface="Noto Sans Symbols"/>
              <a:buChar char="➢"/>
            </a:pPr>
            <a:r>
              <a:rPr lang="zh-TW" sz="3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負責任、守秩序、愛整潔、勤學習、常運動。</a:t>
            </a: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rgbClr val="A5A5A5"/>
              </a:buClr>
              <a:buSzPct val="100000"/>
              <a:buFont typeface="Noto Sans Symbols"/>
              <a:buChar char="➢"/>
            </a:pPr>
            <a:r>
              <a:rPr lang="zh-TW" sz="3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請家長配合指導。</a:t>
            </a:r>
          </a:p>
        </p:txBody>
      </p:sp>
      <p:sp>
        <p:nvSpPr>
          <p:cNvPr id="804" name="Shape 80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Noto Sans Symbols"/>
              <a:buNone/>
            </a:pPr>
            <a:fld id="{00000000-1234-1234-1234-123412341234}" type="slidenum">
              <a:rPr lang="en-US" altLang="zh-TW" sz="14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 lang="zh-TW" sz="140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Shape 809"/>
          <p:cNvSpPr txBox="1">
            <a:spLocks noGrp="1"/>
          </p:cNvSpPr>
          <p:nvPr>
            <p:ph type="title"/>
          </p:nvPr>
        </p:nvSpPr>
        <p:spPr>
          <a:xfrm>
            <a:off x="1009650" y="620712"/>
            <a:ext cx="7124700" cy="1008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TW" sz="4400" b="1" i="0" u="none" strike="noStrike" cap="none">
                <a:solidFill>
                  <a:srgbClr val="002E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學童健康保健</a:t>
            </a:r>
          </a:p>
        </p:txBody>
      </p:sp>
      <p:sp>
        <p:nvSpPr>
          <p:cNvPr id="810" name="Shape 810"/>
          <p:cNvSpPr txBox="1">
            <a:spLocks noGrp="1"/>
          </p:cNvSpPr>
          <p:nvPr>
            <p:ph type="body" idx="1"/>
          </p:nvPr>
        </p:nvSpPr>
        <p:spPr>
          <a:xfrm>
            <a:off x="1009650" y="1806575"/>
            <a:ext cx="7124700" cy="44307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C32AC"/>
              </a:buClr>
              <a:buSzPct val="100000"/>
              <a:buFont typeface="Noto Sans Symbols"/>
              <a:buChar char="➢"/>
            </a:pPr>
            <a:r>
              <a:rPr lang="zh-TW" sz="32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預防腸病毒：注意衛生、規律作息。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EC32AC"/>
              </a:buClr>
              <a:buSzPct val="100000"/>
              <a:buFont typeface="Noto Sans Symbols"/>
              <a:buChar char="➢"/>
            </a:pPr>
            <a:r>
              <a:rPr lang="zh-TW" sz="32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預防齲齒：睡前及餐後潔牙。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EC32AC"/>
              </a:buClr>
              <a:buSzPct val="100000"/>
              <a:buFont typeface="Noto Sans Symbols"/>
              <a:buChar char="➢"/>
            </a:pPr>
            <a:r>
              <a:rPr lang="zh-TW" sz="32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預防近視：閱讀姿勢、時間。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EC32AC"/>
              </a:buClr>
              <a:buSzPct val="100000"/>
              <a:buFont typeface="Noto Sans Symbols"/>
              <a:buChar char="➢"/>
            </a:pPr>
            <a:r>
              <a:rPr lang="zh-TW" sz="32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生病感冒：儘速就醫、在家休息。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EC32AC"/>
              </a:buClr>
              <a:buSzPct val="100000"/>
              <a:buFont typeface="Noto Sans Symbols"/>
              <a:buChar char="➢"/>
            </a:pPr>
            <a:r>
              <a:rPr lang="zh-TW" sz="32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特殊疾病：告知導師、健康中心。</a:t>
            </a:r>
          </a:p>
        </p:txBody>
      </p:sp>
      <p:sp>
        <p:nvSpPr>
          <p:cNvPr id="811" name="Shape 81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Noto Sans Symbols"/>
              <a:buNone/>
            </a:pPr>
            <a:fld id="{00000000-1234-1234-1234-123412341234}" type="slidenum">
              <a:rPr lang="en-US" altLang="zh-TW" sz="14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 lang="zh-TW" sz="140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Shape 816"/>
          <p:cNvSpPr txBox="1">
            <a:spLocks noGrp="1"/>
          </p:cNvSpPr>
          <p:nvPr>
            <p:ph type="title"/>
          </p:nvPr>
        </p:nvSpPr>
        <p:spPr>
          <a:xfrm>
            <a:off x="1009650" y="620712"/>
            <a:ext cx="7124700" cy="1008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TW" sz="4400" b="1" i="0" u="none" strike="noStrike" cap="none">
                <a:solidFill>
                  <a:srgbClr val="002E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書包減重</a:t>
            </a:r>
          </a:p>
        </p:txBody>
      </p:sp>
      <p:sp>
        <p:nvSpPr>
          <p:cNvPr id="817" name="Shape 817"/>
          <p:cNvSpPr txBox="1">
            <a:spLocks noGrp="1"/>
          </p:cNvSpPr>
          <p:nvPr>
            <p:ph type="body" idx="1"/>
          </p:nvPr>
        </p:nvSpPr>
        <p:spPr>
          <a:xfrm>
            <a:off x="1009650" y="1628775"/>
            <a:ext cx="7124700" cy="50514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100000"/>
              <a:buFont typeface="Noto Sans Symbols"/>
              <a:buChar char="➢"/>
            </a:pPr>
            <a:r>
              <a:rPr lang="zh-TW" sz="3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重量不超過體重的12.5％。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100000"/>
              <a:buFont typeface="Noto Sans Symbols"/>
              <a:buChar char="➢"/>
            </a:pPr>
            <a:r>
              <a:rPr lang="zh-TW" sz="3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依課表、聯絡簿準備，工具書､美勞用具學校放一套。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100000"/>
              <a:buFont typeface="Noto Sans Symbols"/>
              <a:buChar char="➢"/>
            </a:pPr>
            <a:r>
              <a:rPr lang="zh-TW" sz="3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放學前收拾書包，學校常用物品、少用簿本放於學校置物櫃。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100000"/>
              <a:buFont typeface="Noto Sans Symbols"/>
              <a:buChar char="➢"/>
            </a:pPr>
            <a:r>
              <a:rPr lang="zh-TW" sz="3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睡前依課表及聯絡簿整理書包，攜帶所需簿本文具。</a:t>
            </a:r>
          </a:p>
        </p:txBody>
      </p:sp>
      <p:sp>
        <p:nvSpPr>
          <p:cNvPr id="818" name="Shape 81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Noto Sans Symbols"/>
              <a:buNone/>
            </a:pPr>
            <a:fld id="{00000000-1234-1234-1234-123412341234}" type="slidenum">
              <a:rPr lang="en-US" altLang="zh-TW" sz="14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 lang="zh-TW" sz="140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Shape 823"/>
          <p:cNvSpPr txBox="1">
            <a:spLocks noGrp="1"/>
          </p:cNvSpPr>
          <p:nvPr>
            <p:ph type="title"/>
          </p:nvPr>
        </p:nvSpPr>
        <p:spPr>
          <a:xfrm>
            <a:off x="1009650" y="620712"/>
            <a:ext cx="7124700" cy="1008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TW" sz="4400" b="1" i="0" u="none" strike="noStrike" cap="none">
                <a:solidFill>
                  <a:srgbClr val="002E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學生使用手機規定</a:t>
            </a:r>
          </a:p>
        </p:txBody>
      </p:sp>
      <p:sp>
        <p:nvSpPr>
          <p:cNvPr id="824" name="Shape 824"/>
          <p:cNvSpPr txBox="1">
            <a:spLocks noGrp="1"/>
          </p:cNvSpPr>
          <p:nvPr>
            <p:ph type="body" idx="1"/>
          </p:nvPr>
        </p:nvSpPr>
        <p:spPr>
          <a:xfrm>
            <a:off x="1009650" y="1806575"/>
            <a:ext cx="7124700" cy="2701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100000"/>
              <a:buFont typeface="Noto Sans Symbols"/>
              <a:buChar char="➢"/>
            </a:pPr>
            <a:r>
              <a:rPr lang="zh-TW" sz="3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學生如果有必要攜帶手機到校，在校期間手機都要關機，待下午放學</a:t>
            </a:r>
            <a:r>
              <a:rPr lang="zh-TW" sz="3600" b="1">
                <a:solidFill>
                  <a:srgbClr val="002060"/>
                </a:solidFill>
              </a:rPr>
              <a:t>離開學校後</a:t>
            </a:r>
            <a:r>
              <a:rPr lang="zh-TW" sz="3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才開機，避免影響上課。</a:t>
            </a:r>
          </a:p>
        </p:txBody>
      </p:sp>
      <p:sp>
        <p:nvSpPr>
          <p:cNvPr id="825" name="Shape 82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Noto Sans Symbols"/>
              <a:buNone/>
            </a:pPr>
            <a:fld id="{00000000-1234-1234-1234-123412341234}" type="slidenum">
              <a:rPr lang="en-US" altLang="zh-TW" sz="14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lang="zh-TW" sz="140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26" name="Shape 826" descr="C:\Documents and Settings\user_2\Local Settings\Temporary Internet Files\Content.IE5\6M7K4Z2J\MP900422352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4437062"/>
            <a:ext cx="3095625" cy="2101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Shape 831"/>
          <p:cNvSpPr txBox="1">
            <a:spLocks noGrp="1"/>
          </p:cNvSpPr>
          <p:nvPr>
            <p:ph type="title"/>
          </p:nvPr>
        </p:nvSpPr>
        <p:spPr>
          <a:xfrm>
            <a:off x="1009650" y="620712"/>
            <a:ext cx="7124700" cy="1008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TW" sz="4400" b="1" i="0" u="none" strike="noStrike" cap="none">
                <a:solidFill>
                  <a:srgbClr val="002E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攜帶物品注意事項</a:t>
            </a:r>
          </a:p>
        </p:txBody>
      </p:sp>
      <p:sp>
        <p:nvSpPr>
          <p:cNvPr id="832" name="Shape 83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C32AC"/>
              </a:buClr>
              <a:buSzPct val="100000"/>
              <a:buFont typeface="Noto Sans Symbols"/>
              <a:buChar char="➢"/>
            </a:pPr>
            <a:r>
              <a:rPr lang="zh-TW" sz="3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學校福利社不販賣食物。</a:t>
            </a: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rgbClr val="EC32AC"/>
              </a:buClr>
              <a:buSzPct val="100000"/>
              <a:buFont typeface="Noto Sans Symbols"/>
              <a:buChar char="➢"/>
            </a:pPr>
            <a:r>
              <a:rPr lang="zh-TW" sz="3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小朋友勿帶太多零用錢或貴重物品到校。</a:t>
            </a: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rgbClr val="EC32AC"/>
              </a:buClr>
              <a:buSzPct val="100000"/>
              <a:buFont typeface="Noto Sans Symbols"/>
              <a:buChar char="➢"/>
            </a:pPr>
            <a:r>
              <a:rPr lang="zh-TW" sz="3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不可攜帶危險物品到校（美工刀、剪刀、 爆竹、打火機…...）</a:t>
            </a:r>
          </a:p>
        </p:txBody>
      </p:sp>
      <p:sp>
        <p:nvSpPr>
          <p:cNvPr id="833" name="Shape 83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Noto Sans Symbols"/>
              <a:buNone/>
            </a:pPr>
            <a:fld id="{00000000-1234-1234-1234-123412341234}" type="slidenum">
              <a:rPr lang="en-US" altLang="zh-TW" sz="14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 lang="zh-TW" sz="140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Shape 838"/>
          <p:cNvSpPr txBox="1">
            <a:spLocks noGrp="1"/>
          </p:cNvSpPr>
          <p:nvPr>
            <p:ph type="title"/>
          </p:nvPr>
        </p:nvSpPr>
        <p:spPr>
          <a:xfrm>
            <a:off x="1009650" y="620712"/>
            <a:ext cx="7124700" cy="1008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TW" sz="4400" b="1" i="0" u="none" strike="noStrike" cap="none">
                <a:solidFill>
                  <a:srgbClr val="5D0DA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門禁管理 </a:t>
            </a:r>
          </a:p>
        </p:txBody>
      </p:sp>
      <p:sp>
        <p:nvSpPr>
          <p:cNvPr id="839" name="Shape 839"/>
          <p:cNvSpPr txBox="1">
            <a:spLocks noGrp="1"/>
          </p:cNvSpPr>
          <p:nvPr>
            <p:ph type="body" idx="1"/>
          </p:nvPr>
        </p:nvSpPr>
        <p:spPr>
          <a:xfrm>
            <a:off x="1009650" y="1806575"/>
            <a:ext cx="7124700" cy="3709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100000"/>
              <a:buFont typeface="Noto Sans Symbols"/>
              <a:buChar char="➢"/>
            </a:pPr>
            <a:r>
              <a:rPr lang="zh-TW" sz="3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目的：</a:t>
            </a: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rgbClr val="A5A5A5"/>
              </a:buClr>
              <a:buSzPct val="25000"/>
              <a:buFont typeface="Noto Sans Symbols"/>
              <a:buNone/>
            </a:pPr>
            <a:r>
              <a:rPr lang="zh-TW" sz="3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1.為維護校園安全。</a:t>
            </a: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rgbClr val="A5A5A5"/>
              </a:buClr>
              <a:buSzPct val="25000"/>
              <a:buFont typeface="Noto Sans Symbols"/>
              <a:buNone/>
            </a:pPr>
            <a:r>
              <a:rPr lang="zh-TW" sz="3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2.維護學生受教權利。</a:t>
            </a: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rgbClr val="A5A5A5"/>
              </a:buClr>
              <a:buSzPct val="25000"/>
              <a:buFont typeface="Noto Sans Symbols"/>
              <a:buNone/>
            </a:pPr>
            <a:r>
              <a:rPr lang="zh-TW" sz="3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3.確保學生學習成效。</a:t>
            </a:r>
          </a:p>
        </p:txBody>
      </p:sp>
      <p:sp>
        <p:nvSpPr>
          <p:cNvPr id="840" name="Shape 84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Noto Sans Symbols"/>
              <a:buNone/>
            </a:pPr>
            <a:fld id="{00000000-1234-1234-1234-123412341234}" type="slidenum">
              <a:rPr lang="en-US" altLang="zh-TW" sz="14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 lang="zh-TW" sz="140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Shape 706"/>
          <p:cNvSpPr txBox="1">
            <a:spLocks noGrp="1"/>
          </p:cNvSpPr>
          <p:nvPr>
            <p:ph type="title"/>
          </p:nvPr>
        </p:nvSpPr>
        <p:spPr>
          <a:xfrm>
            <a:off x="1009650" y="620712"/>
            <a:ext cx="7124700" cy="1008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TW" sz="4400" b="1" i="0" u="none" strike="noStrike" cap="none">
                <a:solidFill>
                  <a:srgbClr val="002E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上、下學時間</a:t>
            </a:r>
          </a:p>
        </p:txBody>
      </p:sp>
      <p:sp>
        <p:nvSpPr>
          <p:cNvPr id="707" name="Shape 707"/>
          <p:cNvSpPr txBox="1">
            <a:spLocks noGrp="1"/>
          </p:cNvSpPr>
          <p:nvPr>
            <p:ph type="body" idx="1"/>
          </p:nvPr>
        </p:nvSpPr>
        <p:spPr>
          <a:xfrm>
            <a:off x="1284750" y="2209425"/>
            <a:ext cx="6574500" cy="178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C32AC"/>
              </a:buClr>
              <a:buSzPct val="100000"/>
              <a:buFont typeface="Noto Sans Symbols"/>
              <a:buChar char="➢"/>
            </a:pPr>
            <a:r>
              <a:rPr lang="zh-TW" sz="3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到校時間   07：40</a:t>
            </a:r>
            <a:r>
              <a:rPr lang="zh-TW" sz="3600" b="1">
                <a:solidFill>
                  <a:srgbClr val="002060"/>
                </a:solidFill>
              </a:rPr>
              <a:t> </a:t>
            </a:r>
            <a:r>
              <a:rPr lang="zh-TW" sz="3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~</a:t>
            </a:r>
            <a:r>
              <a:rPr lang="zh-TW" sz="3600" b="1">
                <a:solidFill>
                  <a:srgbClr val="002060"/>
                </a:solidFill>
              </a:rPr>
              <a:t> </a:t>
            </a:r>
            <a:r>
              <a:rPr lang="zh-TW" sz="3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08：00</a:t>
            </a: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rgbClr val="EC32AC"/>
              </a:buClr>
              <a:buSzPct val="100000"/>
              <a:buFont typeface="Noto Sans Symbols"/>
              <a:buChar char="➢"/>
            </a:pPr>
            <a:r>
              <a:rPr lang="zh-TW" sz="3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放學時間：</a:t>
            </a:r>
            <a:r>
              <a:rPr lang="zh-TW" sz="3600" b="1">
                <a:solidFill>
                  <a:srgbClr val="002060"/>
                </a:solidFill>
              </a:rPr>
              <a:t>16：30</a:t>
            </a:r>
          </a:p>
        </p:txBody>
      </p:sp>
      <p:sp>
        <p:nvSpPr>
          <p:cNvPr id="708" name="Shape 70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Noto Sans Symbols"/>
              <a:buNone/>
            </a:pPr>
            <a:fld id="{00000000-1234-1234-1234-123412341234}" type="slidenum">
              <a:rPr lang="en-US" altLang="zh-TW" sz="14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lang="zh-TW" sz="140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Shape 845"/>
          <p:cNvSpPr txBox="1">
            <a:spLocks noGrp="1"/>
          </p:cNvSpPr>
          <p:nvPr>
            <p:ph type="title"/>
          </p:nvPr>
        </p:nvSpPr>
        <p:spPr>
          <a:xfrm>
            <a:off x="1009650" y="620712"/>
            <a:ext cx="7124700" cy="1008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TW" sz="4400" b="1" i="0" u="none" strike="noStrike" cap="none">
                <a:solidFill>
                  <a:srgbClr val="002E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訪客配合</a:t>
            </a:r>
          </a:p>
        </p:txBody>
      </p:sp>
      <p:sp>
        <p:nvSpPr>
          <p:cNvPr id="846" name="Shape 846"/>
          <p:cNvSpPr txBox="1">
            <a:spLocks noGrp="1"/>
          </p:cNvSpPr>
          <p:nvPr>
            <p:ph type="body" idx="1"/>
          </p:nvPr>
        </p:nvSpPr>
        <p:spPr>
          <a:xfrm>
            <a:off x="539750" y="1916113"/>
            <a:ext cx="8064499" cy="4537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C32AC"/>
              </a:buClr>
              <a:buSzPct val="100000"/>
              <a:buFont typeface="Noto Sans Symbols"/>
              <a:buChar char="➢"/>
            </a:pPr>
            <a:r>
              <a:rPr lang="zh-TW" sz="3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上課期間請家長儘量不進校園，請欲與導師溝通或連繫的家長，事先以家聯本或電話約定會面時間。</a:t>
            </a: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rgbClr val="EC32AC"/>
              </a:buClr>
              <a:buSzPct val="100000"/>
              <a:buFont typeface="Noto Sans Symbols"/>
              <a:buChar char="➢"/>
            </a:pPr>
            <a:r>
              <a:rPr lang="zh-TW" sz="3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因事進入校園請換發證件，以不進教室為原則，請在一樓警衛室稍候。</a:t>
            </a: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rgbClr val="EC32AC"/>
              </a:buClr>
              <a:buSzPct val="100000"/>
              <a:buFont typeface="Noto Sans Symbols"/>
              <a:buChar char="➢"/>
            </a:pPr>
            <a:r>
              <a:rPr lang="zh-TW" sz="3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送物品給小朋友，請放置警衛室，由校方通知小朋友拿取。</a:t>
            </a:r>
          </a:p>
        </p:txBody>
      </p:sp>
      <p:sp>
        <p:nvSpPr>
          <p:cNvPr id="847" name="Shape 84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Noto Sans Symbols"/>
              <a:buNone/>
            </a:pPr>
            <a:fld id="{00000000-1234-1234-1234-123412341234}" type="slidenum">
              <a:rPr lang="en-US" altLang="zh-TW" sz="14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 lang="zh-TW" sz="140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Shape 853"/>
          <p:cNvSpPr txBox="1">
            <a:spLocks noGrp="1"/>
          </p:cNvSpPr>
          <p:nvPr>
            <p:ph type="title"/>
          </p:nvPr>
        </p:nvSpPr>
        <p:spPr>
          <a:xfrm>
            <a:off x="1009650" y="620712"/>
            <a:ext cx="7124700" cy="1008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TW" sz="4400" b="1" i="0" u="none" strike="noStrike" cap="none">
                <a:solidFill>
                  <a:srgbClr val="002E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學生外出規定</a:t>
            </a:r>
          </a:p>
        </p:txBody>
      </p:sp>
      <p:sp>
        <p:nvSpPr>
          <p:cNvPr id="854" name="Shape 854"/>
          <p:cNvSpPr txBox="1">
            <a:spLocks noGrp="1"/>
          </p:cNvSpPr>
          <p:nvPr>
            <p:ph type="body" idx="1"/>
          </p:nvPr>
        </p:nvSpPr>
        <p:spPr>
          <a:xfrm>
            <a:off x="611187" y="1557337"/>
            <a:ext cx="7777162" cy="2447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100000"/>
              <a:buFont typeface="Noto Sans Symbols"/>
              <a:buChar char="➢"/>
            </a:pPr>
            <a:r>
              <a:rPr lang="zh-TW" sz="36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早上進校門後，因安全考量，不得自行離校，請替孩子備妥早餐。</a:t>
            </a: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rgbClr val="A5A5A5"/>
              </a:buClr>
              <a:buSzPct val="100000"/>
              <a:buFont typeface="Noto Sans Symbols"/>
              <a:buChar char="➢"/>
            </a:pPr>
            <a:r>
              <a:rPr lang="zh-TW" sz="36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若需提早離校，填妥外出申請表後，於警衛室等候家長。</a:t>
            </a:r>
          </a:p>
        </p:txBody>
      </p:sp>
      <p:sp>
        <p:nvSpPr>
          <p:cNvPr id="855" name="Shape 85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Noto Sans Symbols"/>
              <a:buNone/>
            </a:pPr>
            <a:fld id="{00000000-1234-1234-1234-123412341234}" type="slidenum">
              <a:rPr lang="en-US" altLang="zh-TW" sz="14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 lang="zh-TW" sz="140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56" name="Shape 8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2198" y="3645023"/>
            <a:ext cx="3807466" cy="252027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lt2"/>
            </a:outerShdw>
          </a:effectLst>
        </p:spPr>
      </p:pic>
      <p:pic>
        <p:nvPicPr>
          <p:cNvPr id="857" name="Shape 8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388" y="4292600"/>
            <a:ext cx="5472111" cy="2187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Shape 862"/>
          <p:cNvSpPr txBox="1">
            <a:spLocks noGrp="1"/>
          </p:cNvSpPr>
          <p:nvPr>
            <p:ph type="title"/>
          </p:nvPr>
        </p:nvSpPr>
        <p:spPr>
          <a:xfrm>
            <a:off x="1009650" y="2451100"/>
            <a:ext cx="7124700" cy="100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TW" sz="4400" b="1" i="0" u="none" strike="noStrike" cap="none">
                <a:solidFill>
                  <a:srgbClr val="002E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感謝聆聽與配合</a:t>
            </a:r>
          </a:p>
        </p:txBody>
      </p:sp>
      <p:sp>
        <p:nvSpPr>
          <p:cNvPr id="863" name="Shape 86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Noto Sans Symbols"/>
              <a:buNone/>
            </a:pPr>
            <a:fld id="{00000000-1234-1234-1234-123412341234}" type="slidenum">
              <a:rPr lang="en-US" altLang="zh-TW" sz="14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</a:t>
            </a:fld>
            <a:endParaRPr lang="zh-TW" sz="140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Shape 713"/>
          <p:cNvSpPr txBox="1">
            <a:spLocks noGrp="1"/>
          </p:cNvSpPr>
          <p:nvPr>
            <p:ph type="title"/>
          </p:nvPr>
        </p:nvSpPr>
        <p:spPr>
          <a:xfrm>
            <a:off x="1009650" y="620712"/>
            <a:ext cx="7124700" cy="1008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TW" sz="4400" b="1" i="0" u="none" strike="noStrike" cap="none">
                <a:solidFill>
                  <a:srgbClr val="002E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學生請假</a:t>
            </a:r>
          </a:p>
        </p:txBody>
      </p:sp>
      <p:sp>
        <p:nvSpPr>
          <p:cNvPr id="714" name="Shape 714"/>
          <p:cNvSpPr txBox="1">
            <a:spLocks noGrp="1"/>
          </p:cNvSpPr>
          <p:nvPr>
            <p:ph type="body" idx="1"/>
          </p:nvPr>
        </p:nvSpPr>
        <p:spPr>
          <a:xfrm>
            <a:off x="1009650" y="1806574"/>
            <a:ext cx="7124700" cy="45747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C32AC"/>
              </a:buClr>
              <a:buSzPct val="100000"/>
              <a:buFont typeface="Noto Sans Symbols"/>
              <a:buChar char="➢"/>
            </a:pPr>
            <a:r>
              <a:rPr lang="zh-TW" sz="3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事、病假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Noto Sans Symbols"/>
              <a:buNone/>
            </a:pPr>
            <a:r>
              <a:rPr lang="zh-TW" sz="36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學生因故未能到校上課，可事先告知級任老師或於當天上午08：00前打電話到校請假。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Noto Sans Symbols"/>
              <a:buNone/>
            </a:pPr>
            <a:r>
              <a:rPr lang="zh-TW" sz="36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學校總機：2303-2874 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Noto Sans Symbols"/>
              <a:buNone/>
            </a:pPr>
            <a:r>
              <a:rPr lang="zh-TW" sz="36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教務處分機：821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Noto Sans Symbols"/>
              <a:buNone/>
            </a:pPr>
            <a:r>
              <a:rPr lang="zh-TW" sz="36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學務處分機：831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Noto Sans Symbols"/>
              <a:buNone/>
            </a:pPr>
            <a:r>
              <a:rPr lang="zh-TW" sz="36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健康中心分機：832</a:t>
            </a:r>
          </a:p>
        </p:txBody>
      </p:sp>
      <p:sp>
        <p:nvSpPr>
          <p:cNvPr id="715" name="Shape 71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Noto Sans Symbols"/>
              <a:buNone/>
            </a:pPr>
            <a:fld id="{00000000-1234-1234-1234-123412341234}" type="slidenum">
              <a:rPr lang="en-US" altLang="zh-TW" sz="14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lang="zh-TW" sz="140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Shape 720"/>
          <p:cNvSpPr txBox="1">
            <a:spLocks noGrp="1"/>
          </p:cNvSpPr>
          <p:nvPr>
            <p:ph type="title"/>
          </p:nvPr>
        </p:nvSpPr>
        <p:spPr>
          <a:xfrm>
            <a:off x="1009650" y="620712"/>
            <a:ext cx="7124700" cy="1008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TW" sz="4400" b="1" i="0" u="none" strike="noStrike" cap="none">
                <a:solidFill>
                  <a:srgbClr val="002E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家長接送區1_光仁樓1樓</a:t>
            </a:r>
          </a:p>
        </p:txBody>
      </p:sp>
      <p:sp>
        <p:nvSpPr>
          <p:cNvPr id="721" name="Shape 721"/>
          <p:cNvSpPr txBox="1">
            <a:spLocks noGrp="1"/>
          </p:cNvSpPr>
          <p:nvPr>
            <p:ph type="body" idx="1"/>
          </p:nvPr>
        </p:nvSpPr>
        <p:spPr>
          <a:xfrm>
            <a:off x="1009650" y="1773236"/>
            <a:ext cx="7090742" cy="24897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C32AC"/>
              </a:buClr>
              <a:buSzPct val="100000"/>
              <a:buFont typeface="Noto Sans Symbols"/>
              <a:buChar char="➢"/>
            </a:pPr>
            <a:r>
              <a:rPr lang="zh-TW" sz="3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彩虹門(萬大路423巷15號)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C32AC"/>
              </a:buClr>
              <a:buSzPct val="100000"/>
              <a:buFont typeface="Noto Sans Symbols"/>
              <a:buChar char="➢"/>
            </a:pPr>
            <a:r>
              <a:rPr lang="zh-TW" sz="3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開放時間：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C32AC"/>
              </a:buClr>
              <a:buSzPct val="25000"/>
              <a:buFont typeface="Times New Roman"/>
              <a:buNone/>
            </a:pPr>
            <a:r>
              <a:rPr lang="zh-TW" sz="3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07:20~08：</a:t>
            </a:r>
            <a:r>
              <a:rPr lang="zh-TW" sz="3600" b="1">
                <a:solidFill>
                  <a:srgbClr val="002060"/>
                </a:solidFill>
              </a:rPr>
              <a:t>1</a:t>
            </a:r>
            <a:r>
              <a:rPr lang="zh-TW" sz="3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0；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C32AC"/>
              </a:buClr>
              <a:buSzPct val="25000"/>
              <a:buFont typeface="Times New Roman"/>
              <a:buNone/>
            </a:pPr>
            <a:r>
              <a:rPr lang="zh-TW" sz="3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14：50~15：10；16:30~16:50。</a:t>
            </a:r>
          </a:p>
        </p:txBody>
      </p:sp>
      <p:sp>
        <p:nvSpPr>
          <p:cNvPr id="722" name="Shape 72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Noto Sans Symbols"/>
              <a:buNone/>
            </a:pPr>
            <a:fld id="{00000000-1234-1234-1234-123412341234}" type="slidenum">
              <a:rPr lang="en-US" altLang="zh-TW" sz="14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lang="zh-TW" sz="140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23" name="Shape 723" descr="C:\Documents and Settings\user\桌面\IMG_207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1960" y="4262946"/>
            <a:ext cx="3421360" cy="2566020"/>
          </a:xfrm>
          <a:prstGeom prst="rect">
            <a:avLst/>
          </a:prstGeom>
          <a:noFill/>
          <a:ln>
            <a:noFill/>
          </a:ln>
        </p:spPr>
      </p:pic>
      <p:sp>
        <p:nvSpPr>
          <p:cNvPr id="724" name="Shape 724"/>
          <p:cNvSpPr txBox="1"/>
          <p:nvPr/>
        </p:nvSpPr>
        <p:spPr>
          <a:xfrm>
            <a:off x="5076055" y="6022075"/>
            <a:ext cx="2809875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Noto Sans Symbols"/>
              <a:buNone/>
            </a:pPr>
            <a:r>
              <a:rPr lang="zh-TW"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彩虹門正門</a:t>
            </a:r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Shape 729"/>
          <p:cNvSpPr txBox="1">
            <a:spLocks noGrp="1"/>
          </p:cNvSpPr>
          <p:nvPr>
            <p:ph type="title"/>
          </p:nvPr>
        </p:nvSpPr>
        <p:spPr>
          <a:xfrm>
            <a:off x="1009650" y="620712"/>
            <a:ext cx="7124700" cy="1008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TW" sz="4400" b="1" i="0" u="none" strike="noStrike" cap="none">
                <a:solidFill>
                  <a:srgbClr val="5D0DA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家長接送區2_光仁樓B1</a:t>
            </a:r>
          </a:p>
        </p:txBody>
      </p:sp>
      <p:sp>
        <p:nvSpPr>
          <p:cNvPr id="730" name="Shape 730"/>
          <p:cNvSpPr txBox="1">
            <a:spLocks noGrp="1"/>
          </p:cNvSpPr>
          <p:nvPr>
            <p:ph type="body" idx="1"/>
          </p:nvPr>
        </p:nvSpPr>
        <p:spPr>
          <a:xfrm>
            <a:off x="899591" y="1412775"/>
            <a:ext cx="7091362" cy="2651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100000"/>
              <a:buFont typeface="Noto Sans Symbols"/>
              <a:buChar char="➢"/>
            </a:pPr>
            <a:r>
              <a:rPr lang="zh-TW" sz="3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萬大路387巷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100000"/>
              <a:buFont typeface="Noto Sans Symbols"/>
              <a:buChar char="➢"/>
            </a:pPr>
            <a:r>
              <a:rPr lang="zh-TW" sz="3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開放時間：16：30~16：50</a:t>
            </a:r>
          </a:p>
        </p:txBody>
      </p:sp>
      <p:sp>
        <p:nvSpPr>
          <p:cNvPr id="731" name="Shape 73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Noto Sans Symbols"/>
              <a:buNone/>
            </a:pPr>
            <a:fld id="{00000000-1234-1234-1234-123412341234}" type="slidenum">
              <a:rPr lang="en-US" altLang="zh-TW" sz="14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lang="zh-TW" sz="140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32" name="Shape 732" descr="C:\Documents and Settings\user\桌面\97.8.20. 00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495800"/>
            <a:ext cx="3200399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Shape 733" descr="C:\Documents and Settings\user\桌面\97.8.20. 00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0400" y="4494212"/>
            <a:ext cx="3151187" cy="2363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Shape 734" descr="C:\Documents and Settings\user\桌面\97.8.20. 009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72200" y="4495800"/>
            <a:ext cx="2971799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Shape 739"/>
          <p:cNvSpPr txBox="1">
            <a:spLocks noGrp="1"/>
          </p:cNvSpPr>
          <p:nvPr>
            <p:ph type="title"/>
          </p:nvPr>
        </p:nvSpPr>
        <p:spPr>
          <a:xfrm>
            <a:off x="1009650" y="620712"/>
            <a:ext cx="7124700" cy="1008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TW" sz="4400" b="1" i="0" u="none" strike="noStrike" cap="none">
                <a:solidFill>
                  <a:srgbClr val="002E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家長接送區3_玫瑰堂側門</a:t>
            </a:r>
          </a:p>
        </p:txBody>
      </p:sp>
      <p:sp>
        <p:nvSpPr>
          <p:cNvPr id="740" name="Shape 740"/>
          <p:cNvSpPr txBox="1">
            <a:spLocks noGrp="1"/>
          </p:cNvSpPr>
          <p:nvPr>
            <p:ph type="body" idx="1"/>
          </p:nvPr>
        </p:nvSpPr>
        <p:spPr>
          <a:xfrm>
            <a:off x="755575" y="1773238"/>
            <a:ext cx="7345436" cy="194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C32AC"/>
              </a:buClr>
              <a:buSzPct val="100000"/>
              <a:buFont typeface="Noto Sans Symbols"/>
              <a:buChar char="➢"/>
            </a:pPr>
            <a:r>
              <a:rPr lang="zh-TW" sz="3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玫瑰堂前面馬路邊_萬大路405號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C32AC"/>
              </a:buClr>
              <a:buSzPct val="100000"/>
              <a:buFont typeface="Noto Sans Symbols"/>
              <a:buChar char="➢"/>
            </a:pPr>
            <a:r>
              <a:rPr lang="zh-TW" sz="3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開放時間：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C32AC"/>
              </a:buClr>
              <a:buSzPct val="25000"/>
              <a:buFont typeface="Times New Roman"/>
              <a:buNone/>
            </a:pPr>
            <a:r>
              <a:rPr lang="zh-TW" sz="3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07：15~08：00；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C32AC"/>
              </a:buClr>
              <a:buSzPct val="25000"/>
              <a:buFont typeface="Times New Roman"/>
              <a:buNone/>
            </a:pPr>
            <a:r>
              <a:rPr lang="zh-TW" sz="3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16：30~16：50。</a:t>
            </a:r>
          </a:p>
        </p:txBody>
      </p:sp>
      <p:sp>
        <p:nvSpPr>
          <p:cNvPr id="741" name="Shape 74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Noto Sans Symbols"/>
              <a:buNone/>
            </a:pPr>
            <a:fld id="{00000000-1234-1234-1234-123412341234}" type="slidenum">
              <a:rPr lang="en-US" altLang="zh-TW" sz="14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lang="zh-TW" sz="140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42" name="Shape 742" descr="C:\Documents and Settings\user\桌面\IMG_047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4048" y="3873069"/>
            <a:ext cx="3816422" cy="2862317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Shape 743"/>
          <p:cNvSpPr txBox="1"/>
          <p:nvPr/>
        </p:nvSpPr>
        <p:spPr>
          <a:xfrm>
            <a:off x="5868139" y="6051207"/>
            <a:ext cx="2520949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Noto Sans Symbols"/>
              <a:buNone/>
            </a:pPr>
            <a:r>
              <a:rPr lang="zh-TW" sz="3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玫瑰堂側門</a:t>
            </a:r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Shape 748"/>
          <p:cNvSpPr txBox="1">
            <a:spLocks noGrp="1"/>
          </p:cNvSpPr>
          <p:nvPr>
            <p:ph type="title"/>
          </p:nvPr>
        </p:nvSpPr>
        <p:spPr>
          <a:xfrm>
            <a:off x="1009650" y="620712"/>
            <a:ext cx="7124700" cy="1008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TW" sz="4400" b="1" i="0" u="none" strike="noStrike" cap="none">
                <a:solidFill>
                  <a:srgbClr val="002E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家長接送區4_博愛樓側門</a:t>
            </a:r>
          </a:p>
        </p:txBody>
      </p:sp>
      <p:sp>
        <p:nvSpPr>
          <p:cNvPr id="749" name="Shape 749"/>
          <p:cNvSpPr txBox="1">
            <a:spLocks noGrp="1"/>
          </p:cNvSpPr>
          <p:nvPr>
            <p:ph type="body" idx="1"/>
          </p:nvPr>
        </p:nvSpPr>
        <p:spPr>
          <a:xfrm>
            <a:off x="1009650" y="1806575"/>
            <a:ext cx="4857900" cy="2651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C32AC"/>
              </a:buClr>
              <a:buSzPct val="100000"/>
              <a:buFont typeface="Noto Sans Symbols"/>
              <a:buChar char="➢"/>
            </a:pPr>
            <a:r>
              <a:rPr lang="zh-TW" sz="3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開放時間</a:t>
            </a:r>
          </a:p>
          <a:p>
            <a:pPr marL="742950" marR="0" lvl="0" indent="-38735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00000"/>
              <a:buFont typeface="Times New Roman"/>
              <a:buAutoNum type="arabicPeriod"/>
            </a:pPr>
            <a:r>
              <a:rPr lang="zh-TW" sz="3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07：20~08：00</a:t>
            </a:r>
          </a:p>
          <a:p>
            <a:pPr marL="742950" marR="0" lvl="0" indent="-38735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00000"/>
              <a:buFont typeface="Times New Roman"/>
              <a:buAutoNum type="arabicPeriod"/>
            </a:pPr>
            <a:r>
              <a:rPr lang="zh-TW" sz="3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16：30~16：40</a:t>
            </a:r>
          </a:p>
        </p:txBody>
      </p:sp>
      <p:sp>
        <p:nvSpPr>
          <p:cNvPr id="750" name="Shape 75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Noto Sans Symbols"/>
              <a:buNone/>
            </a:pPr>
            <a:fld id="{00000000-1234-1234-1234-123412341234}" type="slidenum">
              <a:rPr lang="en-US" altLang="zh-TW" sz="14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lang="zh-TW" sz="140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51" name="Shape 7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3463" y="4403725"/>
            <a:ext cx="4537074" cy="2454275"/>
          </a:xfrm>
          <a:prstGeom prst="rect">
            <a:avLst/>
          </a:prstGeom>
          <a:noFill/>
          <a:ln>
            <a:noFill/>
          </a:ln>
        </p:spPr>
      </p:pic>
      <p:sp>
        <p:nvSpPr>
          <p:cNvPr id="752" name="Shape 752"/>
          <p:cNvSpPr/>
          <p:nvPr/>
        </p:nvSpPr>
        <p:spPr>
          <a:xfrm>
            <a:off x="3348037" y="6211887"/>
            <a:ext cx="2519361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r>
              <a:rPr lang="zh-TW" sz="3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博愛樓側門</a:t>
            </a:r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Shape 757"/>
          <p:cNvSpPr txBox="1">
            <a:spLocks noGrp="1"/>
          </p:cNvSpPr>
          <p:nvPr>
            <p:ph type="title"/>
          </p:nvPr>
        </p:nvSpPr>
        <p:spPr>
          <a:xfrm>
            <a:off x="1009650" y="620712"/>
            <a:ext cx="7124700" cy="1008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TW" sz="4400" b="1" i="0" u="none" strike="noStrike" cap="none">
                <a:solidFill>
                  <a:srgbClr val="002E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汽、機車接送注意事項</a:t>
            </a:r>
          </a:p>
        </p:txBody>
      </p:sp>
      <p:sp>
        <p:nvSpPr>
          <p:cNvPr id="758" name="Shape 758"/>
          <p:cNvSpPr txBox="1">
            <a:spLocks noGrp="1"/>
          </p:cNvSpPr>
          <p:nvPr>
            <p:ph type="body" idx="1"/>
          </p:nvPr>
        </p:nvSpPr>
        <p:spPr>
          <a:xfrm>
            <a:off x="1009650" y="1806575"/>
            <a:ext cx="7124700" cy="3709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C32AC"/>
              </a:buClr>
              <a:buSzPct val="100000"/>
              <a:buFont typeface="Noto Sans Symbols"/>
              <a:buNone/>
            </a:pPr>
            <a:endParaRPr sz="3600" b="1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rgbClr val="EC32AC"/>
              </a:buClr>
              <a:buSzPct val="100000"/>
              <a:buFont typeface="Noto Sans Symbols"/>
              <a:buChar char="➢"/>
            </a:pPr>
            <a:r>
              <a:rPr lang="zh-TW" sz="3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上學：自行開車接小朋友者，請預先提醒學童做好準備，注意安全迅速下車。 </a:t>
            </a: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rgbClr val="EC32AC"/>
              </a:buClr>
              <a:buSzPct val="100000"/>
              <a:buFont typeface="Noto Sans Symbols"/>
              <a:buChar char="➢"/>
            </a:pPr>
            <a:r>
              <a:rPr lang="zh-TW" sz="3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放學：請學童上車後，儘快開離，以免影響車流。 </a:t>
            </a: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rgbClr val="EC32AC"/>
              </a:buClr>
              <a:buSzPct val="25000"/>
              <a:buFont typeface="Noto Sans Symbols"/>
              <a:buNone/>
            </a:pPr>
            <a:endParaRPr sz="3600" b="1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9" name="Shape 75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Noto Sans Symbols"/>
              <a:buNone/>
            </a:pPr>
            <a:fld id="{00000000-1234-1234-1234-123412341234}" type="slidenum">
              <a:rPr lang="en-US" altLang="zh-TW" sz="14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lang="zh-TW" sz="140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Shape 764"/>
          <p:cNvSpPr txBox="1">
            <a:spLocks noGrp="1"/>
          </p:cNvSpPr>
          <p:nvPr>
            <p:ph type="title"/>
          </p:nvPr>
        </p:nvSpPr>
        <p:spPr>
          <a:xfrm>
            <a:off x="1009650" y="620712"/>
            <a:ext cx="7124700" cy="1008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TW" sz="4400" b="1" i="0" u="none" strike="noStrike" cap="none">
                <a:solidFill>
                  <a:srgbClr val="002E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交通安全規範</a:t>
            </a:r>
          </a:p>
        </p:txBody>
      </p:sp>
      <p:sp>
        <p:nvSpPr>
          <p:cNvPr id="765" name="Shape 76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C32AC"/>
              </a:buClr>
              <a:buSzPct val="100000"/>
              <a:buFont typeface="Noto Sans Symbols"/>
              <a:buChar char="➢"/>
            </a:pPr>
            <a:r>
              <a:rPr lang="zh-TW" sz="3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學生上、下學若須跨越萬大路423巷，請儘量利用普愛橋。</a:t>
            </a: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rgbClr val="EC32AC"/>
              </a:buClr>
              <a:buSzPct val="100000"/>
              <a:buFont typeface="Noto Sans Symbols"/>
              <a:buChar char="➢"/>
            </a:pPr>
            <a:r>
              <a:rPr lang="zh-TW" sz="3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家長騎機車接送，請務必替小朋友戴上安全帽。 </a:t>
            </a: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rgbClr val="EC32AC"/>
              </a:buClr>
              <a:buSzPct val="100000"/>
              <a:buFont typeface="Noto Sans Symbols"/>
              <a:buChar char="➢"/>
            </a:pPr>
            <a:r>
              <a:rPr lang="zh-TW" sz="3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嚴禁小朋友騎腳踏車到校。</a:t>
            </a:r>
          </a:p>
        </p:txBody>
      </p:sp>
      <p:sp>
        <p:nvSpPr>
          <p:cNvPr id="766" name="Shape 76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Noto Sans Symbols"/>
              <a:buNone/>
            </a:pPr>
            <a:fld id="{00000000-1234-1234-1234-123412341234}" type="slidenum">
              <a:rPr lang="en-US" altLang="zh-TW" sz="14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lang="zh-TW" sz="140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蝴蝶&amp;玫瑰花">
  <a:themeElements>
    <a:clrScheme name="12009008A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884</Words>
  <Application>Microsoft Office PowerPoint</Application>
  <PresentationFormat>如螢幕大小 (4:3)</PresentationFormat>
  <Paragraphs>117</Paragraphs>
  <Slides>22</Slides>
  <Notes>22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8" baseType="lpstr">
      <vt:lpstr>Arial</vt:lpstr>
      <vt:lpstr>新細明體</vt:lpstr>
      <vt:lpstr>Noto Sans Symbols</vt:lpstr>
      <vt:lpstr>Calibri</vt:lpstr>
      <vt:lpstr>Times New Roman</vt:lpstr>
      <vt:lpstr>蝴蝶&amp;玫瑰花</vt:lpstr>
      <vt:lpstr>新生家長座談會</vt:lpstr>
      <vt:lpstr>上、下學時間</vt:lpstr>
      <vt:lpstr>學生請假</vt:lpstr>
      <vt:lpstr>家長接送區1_光仁樓1樓</vt:lpstr>
      <vt:lpstr>家長接送區2_光仁樓B1</vt:lpstr>
      <vt:lpstr>家長接送區3_玫瑰堂側門</vt:lpstr>
      <vt:lpstr>家長接送區4_博愛樓側門</vt:lpstr>
      <vt:lpstr>汽、機車接送注意事項</vt:lpstr>
      <vt:lpstr>交通安全規範</vt:lpstr>
      <vt:lpstr>放學交通車</vt:lpstr>
      <vt:lpstr>服裝_制服</vt:lpstr>
      <vt:lpstr>服裝_運動服</vt:lpstr>
      <vt:lpstr>儀容</vt:lpstr>
      <vt:lpstr>良好生活習慣的培養</vt:lpstr>
      <vt:lpstr>學童健康保健</vt:lpstr>
      <vt:lpstr>書包減重</vt:lpstr>
      <vt:lpstr>學生使用手機規定</vt:lpstr>
      <vt:lpstr>攜帶物品注意事項</vt:lpstr>
      <vt:lpstr>門禁管理 </vt:lpstr>
      <vt:lpstr>訪客配合</vt:lpstr>
      <vt:lpstr>學生外出規定</vt:lpstr>
      <vt:lpstr>感謝聆聽與配合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新生家長座談會</dc:title>
  <dc:creator>DSA</dc:creator>
  <cp:lastModifiedBy>JohnChou</cp:lastModifiedBy>
  <cp:revision>2</cp:revision>
  <dcterms:modified xsi:type="dcterms:W3CDTF">2016-08-15T07:02:48Z</dcterms:modified>
</cp:coreProperties>
</file>