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3"/>
  </p:notesMasterIdLst>
  <p:sldIdLst>
    <p:sldId id="256" r:id="rId2"/>
    <p:sldId id="257" r:id="rId3"/>
    <p:sldId id="296" r:id="rId4"/>
    <p:sldId id="298" r:id="rId5"/>
    <p:sldId id="299" r:id="rId6"/>
    <p:sldId id="300" r:id="rId7"/>
    <p:sldId id="301" r:id="rId8"/>
    <p:sldId id="302" r:id="rId9"/>
    <p:sldId id="304" r:id="rId10"/>
    <p:sldId id="261" r:id="rId11"/>
    <p:sldId id="305" r:id="rId12"/>
    <p:sldId id="306" r:id="rId13"/>
    <p:sldId id="260" r:id="rId14"/>
    <p:sldId id="258" r:id="rId15"/>
    <p:sldId id="272" r:id="rId16"/>
    <p:sldId id="273" r:id="rId17"/>
    <p:sldId id="274" r:id="rId18"/>
    <p:sldId id="275" r:id="rId19"/>
    <p:sldId id="263" r:id="rId20"/>
    <p:sldId id="26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5" r:id="rId40"/>
    <p:sldId id="294" r:id="rId41"/>
    <p:sldId id="303" r:id="rId42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4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58F7943-25BD-4693-A390-7F5DB5285C9C}" type="datetimeFigureOut">
              <a:rPr lang="zh-TW" altLang="en-US"/>
              <a:pPr>
                <a:defRPr/>
              </a:pPr>
              <a:t>2013/11/21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A294681-BA73-4584-8ED9-1B60F4AB418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hape 5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lang="zh-TW" altLang="zh-TW" smtClean="0"/>
          </a:p>
        </p:txBody>
      </p:sp>
      <p:sp>
        <p:nvSpPr>
          <p:cNvPr id="24578" name="Shape 60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hape 5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lang="zh-TW" altLang="zh-TW" smtClean="0"/>
          </a:p>
        </p:txBody>
      </p:sp>
      <p:sp>
        <p:nvSpPr>
          <p:cNvPr id="26626" name="Shape 54"/>
          <p:cNvSpPr>
            <a:spLocks noGrp="1" noRot="1" noChangeAspec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46F5D-D214-4850-8AD4-1E1180BCF54F}" type="datetimeFigureOut">
              <a:rPr lang="zh-TW" altLang="en-US"/>
              <a:pPr>
                <a:defRPr/>
              </a:pPr>
              <a:t>2013/11/21</a:t>
            </a:fld>
            <a:endParaRPr lang="zh-TW" altLang="en-US"/>
          </a:p>
        </p:txBody>
      </p:sp>
      <p:sp>
        <p:nvSpPr>
          <p:cNvPr id="5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FDF34-63D4-4524-966C-2332F040FE8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63CF8-5E09-48DA-8D84-0128E10F6A31}" type="datetimeFigureOut">
              <a:rPr lang="zh-TW" altLang="en-US"/>
              <a:pPr>
                <a:defRPr/>
              </a:pPr>
              <a:t>2013/11/21</a:t>
            </a:fld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242B7-D1E1-4E50-86F7-D481FB9749A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80ADA-4ABE-47FB-BD57-8AAA80F34DE8}" type="datetimeFigureOut">
              <a:rPr lang="zh-TW" altLang="en-US"/>
              <a:pPr>
                <a:defRPr/>
              </a:pPr>
              <a:t>2013/11/21</a:t>
            </a:fld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68415-BC11-4738-921E-B3492E5AFA4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bg>
      <p:bgPr>
        <a:solidFill>
          <a:schemeClr val="bg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150937" y="617537"/>
            <a:ext cx="7793036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/>
          <a:lstStyle>
            <a:lvl1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182687" y="2017711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indent="-22860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•"/>
              <a:defRPr sz="2800"/>
            </a:lvl2pPr>
            <a:lvl3pPr marL="1143000" indent="-18415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Font typeface="Arial"/>
              <a:buChar char="•"/>
              <a:defRPr sz="2400"/>
            </a:lvl3pPr>
            <a:lvl4pPr marL="1600200" indent="-187325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000"/>
            </a:lvl4pPr>
            <a:lvl5pPr marL="2057400" indent="-190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000"/>
            </a:lvl5pPr>
            <a:lvl6pPr marL="2514600" indent="-168275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indent="-168275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indent="-168275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indent="-168275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28"/>
          <p:cNvSpPr txBox="1">
            <a:spLocks noGrp="1"/>
          </p:cNvSpPr>
          <p:nvPr>
            <p:ph type="dt" idx="10"/>
          </p:nvPr>
        </p:nvSpPr>
        <p:spPr>
          <a:xfrm>
            <a:off x="914400" y="6324600"/>
            <a:ext cx="1905000" cy="457200"/>
          </a:xfrm>
        </p:spPr>
        <p:txBody>
          <a:bodyPr wrap="square" lIns="91425" tIns="91425" rIns="91425" bIns="91425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45C75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1pPr>
          </a:lstStyle>
          <a:p>
            <a:endParaRPr lang="zh-TW" altLang="zh-TW"/>
          </a:p>
        </p:txBody>
      </p:sp>
      <p:sp>
        <p:nvSpPr>
          <p:cNvPr id="5" name="Shape 29"/>
          <p:cNvSpPr txBox="1">
            <a:spLocks noGrp="1"/>
          </p:cNvSpPr>
          <p:nvPr>
            <p:ph type="ftr" idx="11"/>
          </p:nvPr>
        </p:nvSpPr>
        <p:spPr>
          <a:xfrm>
            <a:off x="3352800" y="6324600"/>
            <a:ext cx="2895600" cy="457200"/>
          </a:xfrm>
        </p:spPr>
        <p:txBody>
          <a:bodyPr wrap="square" lIns="91425" tIns="91425" rIns="91425" bIns="91425" numCol="1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z="1400" smtClean="0">
                <a:solidFill>
                  <a:srgbClr val="045C75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1pPr>
          </a:lstStyle>
          <a:p>
            <a:endParaRPr lang="zh-TW" altLang="zh-TW"/>
          </a:p>
        </p:txBody>
      </p:sp>
      <p:sp>
        <p:nvSpPr>
          <p:cNvPr id="6" name="Shape 30"/>
          <p:cNvSpPr txBox="1">
            <a:spLocks noGrp="1"/>
          </p:cNvSpPr>
          <p:nvPr>
            <p:ph type="sldNum" idx="12"/>
          </p:nvPr>
        </p:nvSpPr>
        <p:spPr>
          <a:xfrm>
            <a:off x="6781800" y="6324600"/>
            <a:ext cx="1905000" cy="457200"/>
          </a:xfrm>
        </p:spPr>
        <p:txBody>
          <a:bodyPr wrap="square" lIns="91425" tIns="91425" rIns="91425" bIns="91425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45C75"/>
                </a:solidFill>
                <a:latin typeface="Tahoma" pitchFamily="34" charset="0"/>
                <a:cs typeface="Tahoma" pitchFamily="34" charset="0"/>
                <a:sym typeface="Tahoma" pitchFamily="34" charset="0"/>
              </a:defRPr>
            </a:lvl1pPr>
          </a:lstStyle>
          <a:p>
            <a:endParaRPr lang="zh-TW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DD973-4722-4E15-9044-504406993F19}" type="datetimeFigureOut">
              <a:rPr lang="zh-TW" altLang="en-US"/>
              <a:pPr>
                <a:defRPr/>
              </a:pPr>
              <a:t>2013/11/21</a:t>
            </a:fld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60125-E559-49E1-9087-363FC4C0002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FD7B1-4435-4D48-A136-CB2A2C21EF50}" type="datetimeFigureOut">
              <a:rPr lang="zh-TW" altLang="en-US"/>
              <a:pPr>
                <a:defRPr/>
              </a:pPr>
              <a:t>2013/11/21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243E3-3480-4108-B50C-6061F0012D5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78D90-82E4-471D-9DDB-1D113F42BE82}" type="datetimeFigureOut">
              <a:rPr lang="zh-TW" altLang="en-US"/>
              <a:pPr>
                <a:defRPr/>
              </a:pPr>
              <a:t>2013/11/21</a:t>
            </a:fld>
            <a:endParaRPr lang="zh-TW" altLang="en-US"/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562ED-3661-4705-B6DD-2701E372AF9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F4841-04A7-4980-8E7D-0C721D599DC1}" type="datetimeFigureOut">
              <a:rPr lang="zh-TW" altLang="en-US"/>
              <a:pPr>
                <a:defRPr/>
              </a:pPr>
              <a:t>2013/11/21</a:t>
            </a:fld>
            <a:endParaRPr lang="zh-TW" altLang="en-US"/>
          </a:p>
        </p:txBody>
      </p:sp>
      <p:sp>
        <p:nvSpPr>
          <p:cNvPr id="8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2F02F-ED45-4596-BE92-7E0D6181CE3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A3DDA-6575-493A-8C77-C6B78A892BE1}" type="datetimeFigureOut">
              <a:rPr lang="zh-TW" altLang="en-US"/>
              <a:pPr>
                <a:defRPr/>
              </a:pPr>
              <a:t>2013/11/21</a:t>
            </a:fld>
            <a:endParaRPr lang="zh-TW" altLang="en-US"/>
          </a:p>
        </p:txBody>
      </p:sp>
      <p:sp>
        <p:nvSpPr>
          <p:cNvPr id="4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FEEAC-8A46-42F7-92E5-841AF2583D2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C7B5A-5F48-4391-B5C2-2D5F357E2220}" type="datetimeFigureOut">
              <a:rPr lang="zh-TW" altLang="en-US"/>
              <a:pPr>
                <a:defRPr/>
              </a:pPr>
              <a:t>2013/11/21</a:t>
            </a:fld>
            <a:endParaRPr lang="zh-TW" altLang="en-US"/>
          </a:p>
        </p:txBody>
      </p:sp>
      <p:sp>
        <p:nvSpPr>
          <p:cNvPr id="3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8F61A-1593-439D-B149-5DEBD8D8741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7BACA-E5F0-4F91-B7DB-233B6A3BF7AD}" type="datetimeFigureOut">
              <a:rPr lang="zh-TW" altLang="en-US"/>
              <a:pPr>
                <a:defRPr/>
              </a:pPr>
              <a:t>2013/11/21</a:t>
            </a:fld>
            <a:endParaRPr lang="zh-TW" altLang="en-US"/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BB553-9F80-4D36-A1A4-82498F64A95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剪去並圓角化單一角落矩形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直角三角形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9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92D91-D8F3-48A6-A0EC-0E0E52D6C969}" type="datetimeFigureOut">
              <a:rPr lang="zh-TW" altLang="en-US"/>
              <a:pPr>
                <a:defRPr/>
              </a:pPr>
              <a:t>2013/11/21</a:t>
            </a:fld>
            <a:endParaRPr lang="zh-TW" altLang="en-US"/>
          </a:p>
        </p:txBody>
      </p:sp>
      <p:sp>
        <p:nvSpPr>
          <p:cNvPr id="10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07A00-44F8-43FD-974F-167924CE331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28" name="標題版面配置區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29" name="文字版面配置區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9DF68B-1C1D-4C95-BABD-5801F6A53E1C}" type="datetimeFigureOut">
              <a:rPr lang="zh-TW" altLang="en-US"/>
              <a:pPr>
                <a:defRPr/>
              </a:pPr>
              <a:t>2013/11/21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252EF46-7D88-4012-A0EE-EDBA2843576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grpSp>
        <p:nvGrpSpPr>
          <p:cNvPr id="1033" name="群組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5" r:id="rId2"/>
    <p:sldLayoutId id="2147483734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5" r:id="rId9"/>
    <p:sldLayoutId id="2147483731" r:id="rId10"/>
    <p:sldLayoutId id="2147483732" r:id="rId11"/>
    <p:sldLayoutId id="2147483736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微軟正黑體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/>
          <a:cs typeface="微軟正黑體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/>
          <a:cs typeface="微軟正黑體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/>
          <a:cs typeface="微軟正黑體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/>
          <a:cs typeface="微軟正黑體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/>
          <a:cs typeface="微軟正黑體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/>
          <a:cs typeface="微軟正黑體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/>
          <a:cs typeface="微軟正黑體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/>
          <a:cs typeface="微軟正黑體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WDwJIBqjS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youtube.com/watch?v=f1RB_T85nQk" TargetMode="External"/><Relationship Id="rId4" Type="http://schemas.openxmlformats.org/officeDocument/2006/relationships/hyperlink" Target="https://www.youtube.com/watch?v=j2rkuwfz6CY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YuD7IIonGc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llybang.com/inprint.html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06MYJvPnx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1412776"/>
            <a:ext cx="7772400" cy="1874639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/>
              <a:t>英語閱讀補救教學</a:t>
            </a:r>
            <a:r>
              <a:rPr lang="en-US" altLang="zh-TW" dirty="0" smtClean="0"/>
              <a:t>~</a:t>
            </a:r>
            <a:br>
              <a:rPr lang="en-US" altLang="zh-TW" dirty="0" smtClean="0"/>
            </a:br>
            <a:r>
              <a:rPr lang="zh-TW" altLang="en-US" dirty="0" smtClean="0"/>
              <a:t>老師你也可以這樣做</a:t>
            </a:r>
            <a:endParaRPr lang="zh-TW" altLang="en-US" dirty="0"/>
          </a:p>
        </p:txBody>
      </p:sp>
      <p:sp>
        <p:nvSpPr>
          <p:cNvPr id="15362" name="副標題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r>
              <a:rPr lang="en-US" altLang="zh-TW" smtClean="0"/>
              <a:t>Yichung Huang</a:t>
            </a:r>
          </a:p>
          <a:p>
            <a:pPr marR="0"/>
            <a:r>
              <a:rPr lang="zh-TW" altLang="en-US" smtClean="0"/>
              <a:t>黃翊忠</a:t>
            </a:r>
            <a:endParaRPr lang="en-US" altLang="zh-TW" smtClean="0"/>
          </a:p>
          <a:p>
            <a:pPr marR="0"/>
            <a:r>
              <a:rPr lang="en-US" altLang="zh-TW" smtClean="0"/>
              <a:t>102.11.22</a:t>
            </a: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56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 tIns="45700" bIns="4570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4617B"/>
              </a:buClr>
              <a:buSzPct val="25000"/>
              <a:buFont typeface="Tahoma" pitchFamily="34" charset="0"/>
              <a:buNone/>
            </a:pPr>
            <a:r>
              <a:rPr lang="zh-TW" altLang="zh-TW" smtClean="0">
                <a:solidFill>
                  <a:srgbClr val="04617B"/>
                </a:solidFill>
                <a:latin typeface="Tahoma" pitchFamily="34" charset="0"/>
                <a:ea typeface="微軟正黑體"/>
                <a:cs typeface="Tahoma" pitchFamily="34" charset="0"/>
                <a:sym typeface="Tahoma" pitchFamily="34" charset="0"/>
              </a:rPr>
              <a:t>Pre-reading</a:t>
            </a:r>
          </a:p>
        </p:txBody>
      </p:sp>
      <p:sp>
        <p:nvSpPr>
          <p:cNvPr id="23554" name="Shape 57"/>
          <p:cNvSpPr>
            <a:spLocks noGrp="1"/>
          </p:cNvSpPr>
          <p:nvPr>
            <p:ph type="body" idx="1"/>
          </p:nvPr>
        </p:nvSpPr>
        <p:spPr>
          <a:xfrm>
            <a:off x="0" y="1484313"/>
            <a:ext cx="9396413" cy="4570412"/>
          </a:xfrm>
        </p:spPr>
        <p:txBody>
          <a:bodyPr tIns="45700" bIns="45700">
            <a:spAutoFit/>
          </a:bodyPr>
          <a:lstStyle/>
          <a:p>
            <a:pPr marL="0" indent="0">
              <a:spcBef>
                <a:spcPts val="638"/>
              </a:spcBef>
              <a:spcAft>
                <a:spcPct val="0"/>
              </a:spcAft>
              <a:buSzPct val="60000"/>
              <a:buFont typeface="Arial" charset="0"/>
              <a:buChar char="•"/>
            </a:pPr>
            <a:r>
              <a:rPr lang="zh-TW" altLang="zh-TW" smtClean="0">
                <a:solidFill>
                  <a:srgbClr val="000000"/>
                </a:solidFill>
                <a:latin typeface="Tahoma" pitchFamily="34" charset="0"/>
                <a:ea typeface="新細明體" charset="-120"/>
                <a:cs typeface="Tahoma" pitchFamily="34" charset="0"/>
                <a:sym typeface="Tahoma" pitchFamily="34" charset="0"/>
              </a:rPr>
              <a:t>Movie trailer</a:t>
            </a:r>
            <a:endParaRPr lang="en-US" altLang="zh-TW" smtClean="0">
              <a:solidFill>
                <a:srgbClr val="000000"/>
              </a:solidFill>
              <a:latin typeface="Tahoma" pitchFamily="34" charset="0"/>
              <a:ea typeface="新細明體" charset="-120"/>
              <a:cs typeface="Tahoma" pitchFamily="34" charset="0"/>
              <a:sym typeface="Tahoma" pitchFamily="34" charset="0"/>
            </a:endParaRPr>
          </a:p>
          <a:p>
            <a:pPr marL="0" indent="0">
              <a:spcBef>
                <a:spcPts val="638"/>
              </a:spcBef>
              <a:spcAft>
                <a:spcPct val="0"/>
              </a:spcAft>
              <a:buSzPct val="60000"/>
              <a:buFont typeface="Arial" charset="0"/>
              <a:buNone/>
            </a:pPr>
            <a:r>
              <a:rPr lang="zh-TW" altLang="zh-TW" u="sng" smtClean="0">
                <a:solidFill>
                  <a:schemeClr val="hlink"/>
                </a:solidFill>
                <a:latin typeface="Tahoma" pitchFamily="34" charset="0"/>
                <a:ea typeface="新細明體" charset="-120"/>
                <a:cs typeface="Tahoma" pitchFamily="34" charset="0"/>
                <a:sym typeface="Tahoma" pitchFamily="34" charset="0"/>
                <a:hlinkClick r:id="rId3"/>
              </a:rPr>
              <a:t>http://www.youtube.com/watch?v=jWDwJIBqjSU</a:t>
            </a:r>
            <a:endParaRPr lang="en-US" altLang="zh-TW" u="sng" smtClean="0">
              <a:solidFill>
                <a:schemeClr val="hlink"/>
              </a:solidFill>
              <a:latin typeface="Tahoma" pitchFamily="34" charset="0"/>
              <a:ea typeface="新細明體" charset="-120"/>
              <a:cs typeface="Tahoma" pitchFamily="34" charset="0"/>
              <a:sym typeface="Tahoma" pitchFamily="34" charset="0"/>
            </a:endParaRPr>
          </a:p>
          <a:p>
            <a:pPr marL="0" indent="0">
              <a:spcBef>
                <a:spcPts val="638"/>
              </a:spcBef>
              <a:spcAft>
                <a:spcPct val="0"/>
              </a:spcAft>
              <a:buSzPct val="60000"/>
              <a:buFont typeface="Arial" charset="0"/>
              <a:buNone/>
            </a:pPr>
            <a:r>
              <a:rPr lang="en-US" altLang="zh-TW" smtClean="0">
                <a:solidFill>
                  <a:srgbClr val="000000"/>
                </a:solidFill>
                <a:latin typeface="Tahoma" pitchFamily="34" charset="0"/>
                <a:ea typeface="新細明體" charset="-120"/>
                <a:cs typeface="Tahoma" pitchFamily="34" charset="0"/>
                <a:sym typeface="Tahoma" pitchFamily="34" charset="0"/>
                <a:hlinkClick r:id="rId4"/>
              </a:rPr>
              <a:t>https://www.youtube.com/watch?v=j2rkuwfz6CY</a:t>
            </a:r>
            <a:endParaRPr lang="en-US" altLang="zh-TW" smtClean="0">
              <a:solidFill>
                <a:srgbClr val="000000"/>
              </a:solidFill>
              <a:latin typeface="Tahoma" pitchFamily="34" charset="0"/>
              <a:ea typeface="新細明體" charset="-120"/>
              <a:cs typeface="Tahoma" pitchFamily="34" charset="0"/>
              <a:sym typeface="Tahoma" pitchFamily="34" charset="0"/>
            </a:endParaRPr>
          </a:p>
          <a:p>
            <a:pPr marL="0" indent="0">
              <a:spcBef>
                <a:spcPts val="638"/>
              </a:spcBef>
              <a:spcAft>
                <a:spcPct val="0"/>
              </a:spcAft>
              <a:buSzPct val="60000"/>
              <a:buFont typeface="Arial" charset="0"/>
              <a:buNone/>
            </a:pPr>
            <a:endParaRPr lang="en-US" altLang="zh-TW" smtClean="0">
              <a:solidFill>
                <a:srgbClr val="000000"/>
              </a:solidFill>
              <a:latin typeface="Tahoma" pitchFamily="34" charset="0"/>
              <a:ea typeface="新細明體" charset="-120"/>
              <a:cs typeface="Tahoma" pitchFamily="34" charset="0"/>
              <a:sym typeface="Tahoma" pitchFamily="34" charset="0"/>
            </a:endParaRPr>
          </a:p>
          <a:p>
            <a:pPr marL="0" indent="0">
              <a:spcBef>
                <a:spcPts val="638"/>
              </a:spcBef>
              <a:spcAft>
                <a:spcPct val="0"/>
              </a:spcAft>
              <a:buSzPct val="60000"/>
              <a:buFont typeface="Arial" charset="0"/>
              <a:buChar char="•"/>
            </a:pPr>
            <a:r>
              <a:rPr lang="en-US" altLang="zh-TW" smtClean="0">
                <a:solidFill>
                  <a:srgbClr val="000000"/>
                </a:solidFill>
                <a:latin typeface="Tahoma" pitchFamily="34" charset="0"/>
                <a:ea typeface="新細明體" charset="-120"/>
                <a:cs typeface="Tahoma" pitchFamily="34" charset="0"/>
                <a:sym typeface="Tahoma" pitchFamily="34" charset="0"/>
              </a:rPr>
              <a:t>Musical</a:t>
            </a:r>
          </a:p>
          <a:p>
            <a:pPr marL="0" indent="0">
              <a:spcBef>
                <a:spcPts val="638"/>
              </a:spcBef>
              <a:spcAft>
                <a:spcPct val="0"/>
              </a:spcAft>
              <a:buSzPct val="60000"/>
              <a:buFont typeface="Arial" charset="0"/>
              <a:buChar char="•"/>
            </a:pPr>
            <a:r>
              <a:rPr lang="en-US" altLang="zh-TW" smtClean="0">
                <a:solidFill>
                  <a:srgbClr val="000000"/>
                </a:solidFill>
                <a:latin typeface="Tahoma" pitchFamily="34" charset="0"/>
                <a:ea typeface="新細明體" charset="-120"/>
                <a:cs typeface="Tahoma" pitchFamily="34" charset="0"/>
                <a:sym typeface="Tahoma" pitchFamily="34" charset="0"/>
                <a:hlinkClick r:id="rId5"/>
              </a:rPr>
              <a:t>https://www.youtube.com/watch?v=f1RB_T85nQk</a:t>
            </a:r>
            <a:endParaRPr lang="en-US" altLang="zh-TW" smtClean="0">
              <a:solidFill>
                <a:srgbClr val="000000"/>
              </a:solidFill>
              <a:latin typeface="Tahoma" pitchFamily="34" charset="0"/>
              <a:ea typeface="新細明體" charset="-120"/>
              <a:cs typeface="Tahoma" pitchFamily="34" charset="0"/>
              <a:sym typeface="Tahoma" pitchFamily="34" charset="0"/>
            </a:endParaRPr>
          </a:p>
          <a:p>
            <a:pPr marL="0" indent="0">
              <a:spcBef>
                <a:spcPts val="638"/>
              </a:spcBef>
              <a:spcAft>
                <a:spcPct val="0"/>
              </a:spcAft>
              <a:buSzPct val="60000"/>
              <a:buFont typeface="Arial" charset="0"/>
              <a:buChar char="•"/>
            </a:pPr>
            <a:endParaRPr lang="en-US" altLang="zh-TW" smtClean="0">
              <a:solidFill>
                <a:srgbClr val="000000"/>
              </a:solidFill>
              <a:latin typeface="Tahoma" pitchFamily="34" charset="0"/>
              <a:ea typeface="新細明體" charset="-120"/>
              <a:cs typeface="Tahoma" pitchFamily="34" charset="0"/>
              <a:sym typeface="Tahoma" pitchFamily="34" charset="0"/>
            </a:endParaRPr>
          </a:p>
          <a:p>
            <a:pPr marL="0" indent="0">
              <a:spcBef>
                <a:spcPts val="638"/>
              </a:spcBef>
              <a:spcAft>
                <a:spcPct val="0"/>
              </a:spcAft>
              <a:buSzPct val="60000"/>
              <a:buFont typeface="Arial" charset="0"/>
              <a:buChar char="•"/>
            </a:pPr>
            <a:r>
              <a:rPr lang="en-US" altLang="zh-TW" smtClean="0">
                <a:solidFill>
                  <a:srgbClr val="FF0000"/>
                </a:solidFill>
                <a:latin typeface="Tahoma" pitchFamily="34" charset="0"/>
                <a:ea typeface="新細明體" charset="-120"/>
                <a:cs typeface="Tahoma" pitchFamily="34" charset="0"/>
                <a:sym typeface="Tahoma" pitchFamily="34" charset="0"/>
              </a:rPr>
              <a:t>When to show the movie?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TW" smtClean="0"/>
              <a:t>Reader’s Theater</a:t>
            </a:r>
          </a:p>
        </p:txBody>
      </p:sp>
      <p:sp>
        <p:nvSpPr>
          <p:cNvPr id="6144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zh-TW" altLang="en-US" sz="3000" smtClean="0"/>
              <a:t>「讀者劇場」是讓學生練習講述故事、詩、笑話、劇本、演講或適當文本，直到學生能夠以流暢、有感情的閱讀方式來對觀眾表達，讀者劇場希望用最 少的道具及動作，但重點是讓參與者藉由閱讀來傳達文本的意義</a:t>
            </a:r>
            <a:r>
              <a:rPr lang="en-US" altLang="zh-TW" sz="3000" smtClean="0"/>
              <a:t>(Worthy &amp; Prater,2002)</a:t>
            </a:r>
            <a:r>
              <a:rPr lang="zh-TW" altLang="en-US" sz="3000" smtClean="0"/>
              <a:t>；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smtClean="0"/>
              <a:t>讀者劇場</a:t>
            </a:r>
          </a:p>
        </p:txBody>
      </p:sp>
      <p:sp>
        <p:nvSpPr>
          <p:cNvPr id="624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zh-TW" altLang="en-US" sz="3000" smtClean="0"/>
              <a:t>而</a:t>
            </a:r>
            <a:r>
              <a:rPr lang="en-US" altLang="zh-TW" sz="3000" smtClean="0"/>
              <a:t>Routman(1991)</a:t>
            </a:r>
            <a:r>
              <a:rPr lang="zh-TW" altLang="en-US" sz="3000" smtClean="0"/>
              <a:t>將讀者劇場定義為「從敘述文中創作劇本，並表演給觀眾看」，可視劇本的大小及學生的程度，將學生 分為小組表演或全班表演；而藉由這種閱讀方式，所有的學生都有機會練習、成功的進行，並增加自己的自信心。 </a:t>
            </a:r>
          </a:p>
          <a:p>
            <a:r>
              <a:rPr lang="en-US" altLang="zh-TW" smtClean="0"/>
              <a:t>We’re Going on a Bear Hunt by G4C1 </a:t>
            </a:r>
            <a:r>
              <a:rPr lang="en-US" altLang="zh-TW" smtClean="0">
                <a:hlinkClick r:id="rId2"/>
              </a:rPr>
              <a:t>https://www.youtube.com/watch?v=RYuD7IIonGc</a:t>
            </a:r>
            <a:endParaRPr lang="en-US" altLang="zh-TW" smtClean="0"/>
          </a:p>
          <a:p>
            <a:pPr>
              <a:buFont typeface="Wingdings 2" pitchFamily="18" charset="2"/>
              <a:buNone/>
            </a:pP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hape 50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762000"/>
          </a:xfrm>
        </p:spPr>
        <p:txBody>
          <a:bodyPr tIns="45700" bIns="4570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4617B"/>
              </a:buClr>
              <a:buSzPct val="25000"/>
              <a:buFont typeface="Tahoma" pitchFamily="34" charset="0"/>
              <a:buNone/>
            </a:pPr>
            <a:r>
              <a:rPr lang="en-US" altLang="zh-TW" smtClean="0">
                <a:solidFill>
                  <a:srgbClr val="04617B"/>
                </a:solidFill>
                <a:latin typeface="Tahoma" pitchFamily="34" charset="0"/>
                <a:ea typeface="微軟正黑體"/>
                <a:cs typeface="Tahoma" pitchFamily="34" charset="0"/>
                <a:sym typeface="Tahoma" pitchFamily="34" charset="0"/>
              </a:rPr>
              <a:t>RT </a:t>
            </a:r>
            <a:r>
              <a:rPr lang="zh-TW" altLang="en-US" smtClean="0">
                <a:solidFill>
                  <a:srgbClr val="04617B"/>
                </a:solidFill>
                <a:latin typeface="Tahoma" pitchFamily="34" charset="0"/>
                <a:ea typeface="微軟正黑體"/>
                <a:cs typeface="Tahoma" pitchFamily="34" charset="0"/>
                <a:sym typeface="Tahoma" pitchFamily="34" charset="0"/>
              </a:rPr>
              <a:t>的限制</a:t>
            </a:r>
          </a:p>
        </p:txBody>
      </p:sp>
      <p:graphicFrame>
        <p:nvGraphicFramePr>
          <p:cNvPr id="51" name="Shape 51"/>
          <p:cNvGraphicFramePr/>
          <p:nvPr/>
        </p:nvGraphicFramePr>
        <p:xfrm>
          <a:off x="1905000" y="2057400"/>
          <a:ext cx="6096000" cy="40894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19200"/>
                <a:gridCol w="4876800"/>
              </a:tblGrid>
              <a:tr h="606425">
                <a:tc>
                  <a:txBody>
                    <a:bodyPr/>
                    <a:lstStyle/>
                    <a:p>
                      <a:pPr marL="0" lvl="0" indent="0" algn="l" rtl="0">
                        <a:buSzPct val="25000"/>
                        <a:buFont typeface="Tahoma"/>
                        <a:buNone/>
                      </a:pPr>
                      <a:r>
                        <a:rPr lang="x-none" sz="28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Ch. 1</a:t>
                      </a:r>
                    </a:p>
                  </a:txBody>
                  <a:tcPr marL="0" marR="0" marT="0" marB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buSzPct val="25000"/>
                        <a:buFont typeface="Tahoma"/>
                        <a:buNone/>
                      </a:pPr>
                      <a:r>
                        <a:rPr lang="x-none" sz="28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1, 2, 3, 31, 32, 33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425">
                <a:tc>
                  <a:txBody>
                    <a:bodyPr/>
                    <a:lstStyle/>
                    <a:p>
                      <a:pPr marL="0" lvl="0" indent="0" algn="l" rtl="0">
                        <a:buSzPct val="25000"/>
                        <a:buFont typeface="Tahoma"/>
                        <a:buNone/>
                      </a:pPr>
                      <a:r>
                        <a:rPr lang="x-none" sz="28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Ch. 2</a:t>
                      </a:r>
                    </a:p>
                  </a:txBody>
                  <a:tcPr marL="0" marR="0" marT="0" marB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buSzPct val="25000"/>
                        <a:buFont typeface="Tahoma"/>
                        <a:buNone/>
                      </a:pPr>
                      <a:r>
                        <a:rPr lang="x-none" sz="2800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4, 5, 6, 34, 35, 36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lvl="0" indent="0" algn="l" rtl="0">
                        <a:buSzPct val="25000"/>
                        <a:buFont typeface="Tahoma"/>
                        <a:buNone/>
                      </a:pPr>
                      <a:r>
                        <a:rPr lang="x-none" sz="28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Ch. 3</a:t>
                      </a:r>
                    </a:p>
                  </a:txBody>
                  <a:tcPr marL="0" marR="0" marT="0" marB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buSzPct val="25000"/>
                        <a:buFont typeface="Tahoma"/>
                        <a:buNone/>
                      </a:pPr>
                      <a:r>
                        <a:rPr lang="x-none" sz="28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7, 8, 9, 37, 38, 39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lvl="0" indent="0" algn="l" rtl="0">
                        <a:buSzPct val="25000"/>
                        <a:buFont typeface="Tahoma"/>
                        <a:buNone/>
                      </a:pPr>
                      <a:r>
                        <a:rPr lang="x-none" sz="28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Ch. 4</a:t>
                      </a:r>
                    </a:p>
                  </a:txBody>
                  <a:tcPr marL="0" marR="0" marT="0" marB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buSzPct val="25000"/>
                        <a:buFont typeface="Tahoma"/>
                        <a:buNone/>
                      </a:pPr>
                      <a:r>
                        <a:rPr lang="x-none" sz="28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10, 11, 12, 40, 41, 42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lvl="0" indent="0" algn="l" rtl="0">
                        <a:buSzPct val="25000"/>
                        <a:buFont typeface="Tahoma"/>
                        <a:buNone/>
                      </a:pPr>
                      <a:r>
                        <a:rPr lang="x-none" sz="28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Ch. 5</a:t>
                      </a:r>
                    </a:p>
                  </a:txBody>
                  <a:tcPr marL="0" marR="0" marT="0" marB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buSzPct val="25000"/>
                        <a:buFont typeface="Tahoma"/>
                        <a:buNone/>
                      </a:pPr>
                      <a:r>
                        <a:rPr lang="x-none" sz="28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13, 14, 15, 43, 44, 45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425">
                <a:tc>
                  <a:txBody>
                    <a:bodyPr/>
                    <a:lstStyle/>
                    <a:p>
                      <a:pPr marL="0" lvl="0" indent="0" algn="l" rtl="0">
                        <a:buSzPct val="25000"/>
                        <a:buFont typeface="Tahoma"/>
                        <a:buNone/>
                      </a:pPr>
                      <a:r>
                        <a:rPr lang="x-none" sz="28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Ch. 6</a:t>
                      </a:r>
                    </a:p>
                  </a:txBody>
                  <a:tcPr marL="0" marR="0" marT="0" marB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buSzPct val="25000"/>
                        <a:buFont typeface="Tahoma"/>
                        <a:buNone/>
                      </a:pPr>
                      <a:r>
                        <a:rPr lang="x-none" sz="28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16, 17, 18, 46, 47, 48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lvl="0" indent="0" algn="l" rtl="0">
                        <a:buSzPct val="25000"/>
                        <a:buFont typeface="Tahoma"/>
                        <a:buNone/>
                      </a:pPr>
                      <a:r>
                        <a:rPr lang="x-none" sz="28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Ch. 7</a:t>
                      </a:r>
                    </a:p>
                  </a:txBody>
                  <a:tcPr marL="0" marR="0" marT="0" marB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buSzPct val="25000"/>
                        <a:buFont typeface="Tahoma"/>
                        <a:buNone/>
                      </a:pPr>
                      <a:r>
                        <a:rPr lang="x-none" sz="28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19, 20, 21, 22, 49, 50</a:t>
                      </a: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TW" sz="4000" smtClean="0">
                <a:solidFill>
                  <a:srgbClr val="04617B"/>
                </a:solidFill>
                <a:latin typeface="Tahoma" pitchFamily="34" charset="0"/>
                <a:ea typeface="微軟正黑體"/>
                <a:cs typeface="Tahoma" pitchFamily="34" charset="0"/>
                <a:sym typeface="Tahoma" pitchFamily="34" charset="0"/>
              </a:rPr>
              <a:t>Reading Log</a:t>
            </a:r>
            <a:br>
              <a:rPr lang="en-US" altLang="zh-TW" sz="4000" smtClean="0">
                <a:solidFill>
                  <a:srgbClr val="04617B"/>
                </a:solidFill>
                <a:latin typeface="Tahoma" pitchFamily="34" charset="0"/>
                <a:ea typeface="微軟正黑體"/>
                <a:cs typeface="Tahoma" pitchFamily="34" charset="0"/>
                <a:sym typeface="Tahoma" pitchFamily="34" charset="0"/>
              </a:rPr>
            </a:br>
            <a:endParaRPr lang="zh-TW" altLang="en-US" sz="4000" smtClean="0">
              <a:solidFill>
                <a:srgbClr val="04617B"/>
              </a:solidFill>
              <a:latin typeface="Tahoma" pitchFamily="34" charset="0"/>
              <a:ea typeface="微軟正黑體"/>
              <a:cs typeface="Tahoma" pitchFamily="34" charset="0"/>
              <a:sym typeface="Tahoma" pitchFamily="34" charset="0"/>
            </a:endParaRPr>
          </a:p>
        </p:txBody>
      </p:sp>
      <p:sp>
        <p:nvSpPr>
          <p:cNvPr id="27650" name="文字版面配置區 2"/>
          <p:cNvSpPr>
            <a:spLocks noGrp="1"/>
          </p:cNvSpPr>
          <p:nvPr>
            <p:ph type="body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>
              <a:spcBef>
                <a:spcPts val="638"/>
              </a:spcBef>
              <a:spcAft>
                <a:spcPct val="0"/>
              </a:spcAft>
              <a:buFont typeface="Arial" charset="0"/>
              <a:buChar char="•"/>
            </a:pPr>
            <a:endParaRPr lang="zh-TW" altLang="en-US" smtClean="0">
              <a:solidFill>
                <a:srgbClr val="000000"/>
              </a:solidFill>
              <a:latin typeface="Tahoma" pitchFamily="34" charset="0"/>
              <a:ea typeface="新細明體" charset="-120"/>
              <a:cs typeface="Tahoma" pitchFamily="34" charset="0"/>
              <a:sym typeface="Tahoma" pitchFamily="34" charset="0"/>
            </a:endParaRPr>
          </a:p>
        </p:txBody>
      </p:sp>
      <p:pic>
        <p:nvPicPr>
          <p:cNvPr id="27651" name="圖片 3" descr="1011106G6 Reading Log [相容模式] - Microsoft Wor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0"/>
            <a:ext cx="5003800" cy="675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548687" cy="11430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TW" altLang="en-US" sz="4000" smtClean="0">
                <a:solidFill>
                  <a:srgbClr val="04617B"/>
                </a:solidFill>
                <a:latin typeface="Tahoma" pitchFamily="34" charset="0"/>
                <a:ea typeface="微軟正黑體"/>
                <a:cs typeface="Tahoma" pitchFamily="34" charset="0"/>
                <a:sym typeface="Tahoma" pitchFamily="34" charset="0"/>
              </a:rPr>
              <a:t>國際閱讀素養研究＜</a:t>
            </a:r>
            <a:r>
              <a:rPr lang="en-US" altLang="zh-TW" sz="4000" smtClean="0">
                <a:solidFill>
                  <a:srgbClr val="04617B"/>
                </a:solidFill>
                <a:latin typeface="Tahoma" pitchFamily="34" charset="0"/>
                <a:ea typeface="微軟正黑體"/>
                <a:cs typeface="Tahoma" pitchFamily="34" charset="0"/>
                <a:sym typeface="Tahoma" pitchFamily="34" charset="0"/>
              </a:rPr>
              <a:t>PIRLS</a:t>
            </a:r>
            <a:r>
              <a:rPr lang="zh-TW" altLang="en-US" sz="4000" smtClean="0">
                <a:solidFill>
                  <a:srgbClr val="04617B"/>
                </a:solidFill>
                <a:latin typeface="Tahoma" pitchFamily="34" charset="0"/>
                <a:ea typeface="微軟正黑體"/>
                <a:cs typeface="Tahoma" pitchFamily="34" charset="0"/>
                <a:sym typeface="Tahoma" pitchFamily="34" charset="0"/>
              </a:rPr>
              <a:t>＞</a:t>
            </a:r>
            <a:r>
              <a:rPr lang="en-US" altLang="zh-TW" sz="4000" smtClean="0">
                <a:solidFill>
                  <a:srgbClr val="04617B"/>
                </a:solidFill>
                <a:latin typeface="Tahoma" pitchFamily="34" charset="0"/>
                <a:ea typeface="微軟正黑體"/>
                <a:cs typeface="Tahoma" pitchFamily="34" charset="0"/>
                <a:sym typeface="Tahoma" pitchFamily="34" charset="0"/>
              </a:rPr>
              <a:t/>
            </a:r>
            <a:br>
              <a:rPr lang="en-US" altLang="zh-TW" sz="4000" smtClean="0">
                <a:solidFill>
                  <a:srgbClr val="04617B"/>
                </a:solidFill>
                <a:latin typeface="Tahoma" pitchFamily="34" charset="0"/>
                <a:ea typeface="微軟正黑體"/>
                <a:cs typeface="Tahoma" pitchFamily="34" charset="0"/>
                <a:sym typeface="Tahoma" pitchFamily="34" charset="0"/>
              </a:rPr>
            </a:br>
            <a:r>
              <a:rPr lang="zh-TW" altLang="en-US" sz="4000" smtClean="0">
                <a:solidFill>
                  <a:srgbClr val="04617B"/>
                </a:solidFill>
                <a:latin typeface="Tahoma" pitchFamily="34" charset="0"/>
                <a:ea typeface="微軟正黑體"/>
                <a:cs typeface="Tahoma" pitchFamily="34" charset="0"/>
                <a:sym typeface="Tahoma" pitchFamily="34" charset="0"/>
              </a:rPr>
              <a:t>評量工具能力指標</a:t>
            </a:r>
          </a:p>
        </p:txBody>
      </p:sp>
      <p:sp>
        <p:nvSpPr>
          <p:cNvPr id="28674" name="文字版面配置區 2"/>
          <p:cNvSpPr>
            <a:spLocks noGrp="1"/>
          </p:cNvSpPr>
          <p:nvPr>
            <p:ph type="body" idx="1"/>
          </p:nvPr>
        </p:nvSpPr>
        <p:spPr>
          <a:xfrm>
            <a:off x="250825" y="1628775"/>
            <a:ext cx="8704263" cy="4968875"/>
          </a:xfrm>
        </p:spPr>
        <p:txBody>
          <a:bodyPr/>
          <a:lstStyle/>
          <a:p>
            <a:pPr marL="514350" indent="-514350">
              <a:spcBef>
                <a:spcPts val="638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lang="zh-TW" altLang="en-US" smtClean="0">
                <a:solidFill>
                  <a:srgbClr val="000000"/>
                </a:solidFill>
                <a:latin typeface="Tahoma" pitchFamily="34" charset="0"/>
                <a:ea typeface="新細明體" charset="-120"/>
                <a:cs typeface="Tahoma" pitchFamily="34" charset="0"/>
                <a:sym typeface="Tahoma" pitchFamily="34" charset="0"/>
              </a:rPr>
              <a:t>直接提取能力－培養學習者可從文中訊息直接找出目標訊息、特定觀點、字詞或句子定義、場景、主題或主旨。</a:t>
            </a:r>
            <a:endParaRPr lang="en-US" altLang="zh-TW" smtClean="0">
              <a:solidFill>
                <a:srgbClr val="000000"/>
              </a:solidFill>
              <a:latin typeface="Tahoma" pitchFamily="34" charset="0"/>
              <a:ea typeface="新細明體" charset="-120"/>
              <a:cs typeface="Tahoma" pitchFamily="34" charset="0"/>
              <a:sym typeface="Tahoma" pitchFamily="34" charset="0"/>
            </a:endParaRPr>
          </a:p>
          <a:p>
            <a:pPr marL="514350" indent="-514350">
              <a:spcBef>
                <a:spcPts val="638"/>
              </a:spcBef>
              <a:spcAft>
                <a:spcPct val="0"/>
              </a:spcAft>
              <a:buFont typeface="Calibri" pitchFamily="34" charset="0"/>
              <a:buAutoNum type="arabicPeriod"/>
            </a:pPr>
            <a:endParaRPr lang="en-US" altLang="zh-TW" smtClean="0">
              <a:solidFill>
                <a:srgbClr val="000000"/>
              </a:solidFill>
              <a:latin typeface="Tahoma" pitchFamily="34" charset="0"/>
              <a:ea typeface="新細明體" charset="-120"/>
              <a:cs typeface="Tahoma" pitchFamily="34" charset="0"/>
              <a:sym typeface="Tahoma" pitchFamily="34" charset="0"/>
            </a:endParaRPr>
          </a:p>
          <a:p>
            <a:pPr marL="514350" indent="-514350">
              <a:spcBef>
                <a:spcPts val="638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lang="zh-TW" altLang="en-US" smtClean="0">
                <a:solidFill>
                  <a:srgbClr val="000000"/>
                </a:solidFill>
                <a:latin typeface="Tahoma" pitchFamily="34" charset="0"/>
                <a:ea typeface="新細明體" charset="-120"/>
                <a:cs typeface="Tahoma" pitchFamily="34" charset="0"/>
                <a:sym typeface="Tahoma" pitchFamily="34" charset="0"/>
              </a:rPr>
              <a:t>直接推論能力－培養學習者能連結文中兩項以上訊息推論，如推論出某事件導致另一事件、一串論點後歸納出重點、找出代名詞與主語的關係、歸納文章主旨、描述人物間的關係。</a:t>
            </a:r>
            <a:endParaRPr lang="en-US" altLang="zh-TW" smtClean="0">
              <a:solidFill>
                <a:srgbClr val="000000"/>
              </a:solidFill>
              <a:latin typeface="Tahoma" pitchFamily="34" charset="0"/>
              <a:ea typeface="新細明體" charset="-120"/>
              <a:cs typeface="Tahoma" pitchFamily="34" charset="0"/>
              <a:sym typeface="Tahoma" pitchFamily="34" charset="0"/>
            </a:endParaRPr>
          </a:p>
          <a:p>
            <a:pPr marL="514350" indent="-514350">
              <a:spcBef>
                <a:spcPts val="638"/>
              </a:spcBef>
              <a:spcAft>
                <a:spcPct val="0"/>
              </a:spcAft>
              <a:buFont typeface="Calibri" pitchFamily="34" charset="0"/>
              <a:buAutoNum type="arabicPeriod"/>
            </a:pPr>
            <a:endParaRPr lang="en-US" altLang="zh-TW" smtClean="0">
              <a:solidFill>
                <a:srgbClr val="000000"/>
              </a:solidFill>
              <a:latin typeface="Tahoma" pitchFamily="34" charset="0"/>
              <a:ea typeface="新細明體" charset="-120"/>
              <a:cs typeface="Tahoma" pitchFamily="34" charset="0"/>
              <a:sym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550" y="404813"/>
            <a:ext cx="7200900" cy="11430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TW" altLang="en-US" sz="4000" smtClean="0">
                <a:solidFill>
                  <a:srgbClr val="04617B"/>
                </a:solidFill>
                <a:latin typeface="Tahoma" pitchFamily="34" charset="0"/>
                <a:ea typeface="微軟正黑體"/>
                <a:cs typeface="Tahoma" pitchFamily="34" charset="0"/>
                <a:sym typeface="Tahoma" pitchFamily="34" charset="0"/>
              </a:rPr>
              <a:t>國際閱讀素養研究＜</a:t>
            </a:r>
            <a:r>
              <a:rPr lang="en-US" altLang="zh-TW" sz="4000" smtClean="0">
                <a:solidFill>
                  <a:srgbClr val="04617B"/>
                </a:solidFill>
                <a:latin typeface="Tahoma" pitchFamily="34" charset="0"/>
                <a:ea typeface="微軟正黑體"/>
                <a:cs typeface="Tahoma" pitchFamily="34" charset="0"/>
                <a:sym typeface="Tahoma" pitchFamily="34" charset="0"/>
              </a:rPr>
              <a:t>PIRLS</a:t>
            </a:r>
            <a:r>
              <a:rPr lang="zh-TW" altLang="en-US" sz="4000" smtClean="0">
                <a:solidFill>
                  <a:srgbClr val="04617B"/>
                </a:solidFill>
                <a:latin typeface="Tahoma" pitchFamily="34" charset="0"/>
                <a:ea typeface="微軟正黑體"/>
                <a:cs typeface="Tahoma" pitchFamily="34" charset="0"/>
                <a:sym typeface="Tahoma" pitchFamily="34" charset="0"/>
              </a:rPr>
              <a:t>＞</a:t>
            </a:r>
            <a:r>
              <a:rPr lang="en-US" altLang="zh-TW" sz="4000" smtClean="0">
                <a:solidFill>
                  <a:srgbClr val="04617B"/>
                </a:solidFill>
                <a:latin typeface="Tahoma" pitchFamily="34" charset="0"/>
                <a:ea typeface="微軟正黑體"/>
                <a:cs typeface="Tahoma" pitchFamily="34" charset="0"/>
                <a:sym typeface="Tahoma" pitchFamily="34" charset="0"/>
              </a:rPr>
              <a:t/>
            </a:r>
            <a:br>
              <a:rPr lang="en-US" altLang="zh-TW" sz="4000" smtClean="0">
                <a:solidFill>
                  <a:srgbClr val="04617B"/>
                </a:solidFill>
                <a:latin typeface="Tahoma" pitchFamily="34" charset="0"/>
                <a:ea typeface="微軟正黑體"/>
                <a:cs typeface="Tahoma" pitchFamily="34" charset="0"/>
                <a:sym typeface="Tahoma" pitchFamily="34" charset="0"/>
              </a:rPr>
            </a:br>
            <a:r>
              <a:rPr lang="zh-TW" altLang="en-US" sz="4000" smtClean="0">
                <a:solidFill>
                  <a:srgbClr val="04617B"/>
                </a:solidFill>
                <a:latin typeface="Tahoma" pitchFamily="34" charset="0"/>
                <a:ea typeface="微軟正黑體"/>
                <a:cs typeface="Tahoma" pitchFamily="34" charset="0"/>
                <a:sym typeface="Tahoma" pitchFamily="34" charset="0"/>
              </a:rPr>
              <a:t>評量工具能力指標</a:t>
            </a:r>
          </a:p>
        </p:txBody>
      </p:sp>
      <p:sp>
        <p:nvSpPr>
          <p:cNvPr id="29698" name="文字版面配置區 2"/>
          <p:cNvSpPr>
            <a:spLocks noGrp="1"/>
          </p:cNvSpPr>
          <p:nvPr>
            <p:ph type="body" idx="1"/>
          </p:nvPr>
        </p:nvSpPr>
        <p:spPr>
          <a:xfrm>
            <a:off x="250825" y="1628775"/>
            <a:ext cx="8704263" cy="5229225"/>
          </a:xfrm>
        </p:spPr>
        <p:txBody>
          <a:bodyPr/>
          <a:lstStyle/>
          <a:p>
            <a:pPr marL="514350" indent="-514350">
              <a:spcBef>
                <a:spcPts val="638"/>
              </a:spcBef>
              <a:spcAft>
                <a:spcPct val="0"/>
              </a:spcAft>
              <a:buFont typeface="Calibri" pitchFamily="34" charset="0"/>
              <a:buAutoNum type="arabicPeriod" startAt="3"/>
            </a:pPr>
            <a:r>
              <a:rPr lang="zh-TW" altLang="en-US" smtClean="0">
                <a:solidFill>
                  <a:srgbClr val="000000"/>
                </a:solidFill>
                <a:latin typeface="Tahoma" pitchFamily="34" charset="0"/>
                <a:ea typeface="新細明體" charset="-120"/>
                <a:cs typeface="Tahoma" pitchFamily="34" charset="0"/>
                <a:sym typeface="Tahoma" pitchFamily="34" charset="0"/>
              </a:rPr>
              <a:t>詮釋、整合觀點及訊息能力－培養學習者從已知的知識，連結文中未明顯表達的訊息，如比較及對照文章訊息、推測故事中的情緒或氣氛、詮釋文中訊息在真實世界中的實用性。</a:t>
            </a:r>
            <a:endParaRPr lang="en-US" altLang="zh-TW" smtClean="0">
              <a:solidFill>
                <a:srgbClr val="000000"/>
              </a:solidFill>
              <a:latin typeface="Tahoma" pitchFamily="34" charset="0"/>
              <a:ea typeface="新細明體" charset="-120"/>
              <a:cs typeface="Tahoma" pitchFamily="34" charset="0"/>
              <a:sym typeface="Tahoma" pitchFamily="34" charset="0"/>
            </a:endParaRPr>
          </a:p>
          <a:p>
            <a:pPr marL="514350" indent="-514350">
              <a:spcBef>
                <a:spcPts val="638"/>
              </a:spcBef>
              <a:spcAft>
                <a:spcPct val="0"/>
              </a:spcAft>
              <a:buFont typeface="Calibri" pitchFamily="34" charset="0"/>
              <a:buAutoNum type="arabicPeriod" startAt="3"/>
            </a:pPr>
            <a:endParaRPr lang="en-US" altLang="zh-TW" smtClean="0">
              <a:solidFill>
                <a:srgbClr val="000000"/>
              </a:solidFill>
              <a:latin typeface="Tahoma" pitchFamily="34" charset="0"/>
              <a:ea typeface="新細明體" charset="-120"/>
              <a:cs typeface="Tahoma" pitchFamily="34" charset="0"/>
              <a:sym typeface="Tahoma" pitchFamily="34" charset="0"/>
            </a:endParaRPr>
          </a:p>
          <a:p>
            <a:pPr marL="514350" indent="-514350">
              <a:spcBef>
                <a:spcPts val="638"/>
              </a:spcBef>
              <a:spcAft>
                <a:spcPct val="0"/>
              </a:spcAft>
              <a:buFont typeface="Calibri" pitchFamily="34" charset="0"/>
              <a:buAutoNum type="arabicPeriod" startAt="3"/>
            </a:pPr>
            <a:r>
              <a:rPr lang="zh-TW" altLang="en-US" smtClean="0">
                <a:solidFill>
                  <a:srgbClr val="000000"/>
                </a:solidFill>
                <a:latin typeface="Tahoma" pitchFamily="34" charset="0"/>
                <a:ea typeface="新細明體" charset="-120"/>
                <a:cs typeface="Tahoma" pitchFamily="34" charset="0"/>
                <a:sym typeface="Tahoma" pitchFamily="34" charset="0"/>
              </a:rPr>
              <a:t>檢驗、評估與批判文中內容訊息能力－評估文章描述事件真實性、描述作者導出結局的想法、評斷文章訊息的完整性，推論作者的觀點。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TW" sz="4000" smtClean="0">
                <a:solidFill>
                  <a:srgbClr val="000000"/>
                </a:solidFill>
                <a:latin typeface="Tahoma" pitchFamily="34" charset="0"/>
                <a:ea typeface="微軟正黑體"/>
                <a:cs typeface="Tahoma" pitchFamily="34" charset="0"/>
                <a:sym typeface="Tahoma" pitchFamily="34" charset="0"/>
              </a:rPr>
              <a:t>Comprehension questions</a:t>
            </a:r>
            <a:r>
              <a:rPr lang="zh-TW" altLang="zh-TW" sz="4000" smtClean="0">
                <a:solidFill>
                  <a:srgbClr val="000000"/>
                </a:solidFill>
                <a:latin typeface="Tahoma" pitchFamily="34" charset="0"/>
                <a:ea typeface="微軟正黑體"/>
                <a:cs typeface="Tahoma" pitchFamily="34" charset="0"/>
                <a:sym typeface="Tahoma" pitchFamily="34" charset="0"/>
              </a:rPr>
              <a:t/>
            </a:r>
            <a:br>
              <a:rPr lang="zh-TW" altLang="zh-TW" sz="4000" smtClean="0">
                <a:solidFill>
                  <a:srgbClr val="000000"/>
                </a:solidFill>
                <a:latin typeface="Tahoma" pitchFamily="34" charset="0"/>
                <a:ea typeface="微軟正黑體"/>
                <a:cs typeface="Tahoma" pitchFamily="34" charset="0"/>
                <a:sym typeface="Tahoma" pitchFamily="34" charset="0"/>
              </a:rPr>
            </a:br>
            <a:endParaRPr lang="zh-TW" altLang="en-US" sz="4000" smtClean="0">
              <a:solidFill>
                <a:srgbClr val="04617B"/>
              </a:solidFill>
              <a:latin typeface="Tahoma" pitchFamily="34" charset="0"/>
              <a:ea typeface="微軟正黑體"/>
              <a:cs typeface="Tahoma" pitchFamily="34" charset="0"/>
              <a:sym typeface="Tahoma" pitchFamily="34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7950" y="1906588"/>
            <a:ext cx="8891588" cy="4114800"/>
          </a:xfrm>
        </p:spPr>
        <p:txBody>
          <a:bodyPr/>
          <a:lstStyle/>
          <a:p>
            <a:pPr>
              <a:spcBef>
                <a:spcPts val="638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zh-TW" smtClean="0">
                <a:solidFill>
                  <a:srgbClr val="000000"/>
                </a:solidFill>
                <a:latin typeface="Tahoma" pitchFamily="34" charset="0"/>
                <a:ea typeface="新細明體" charset="-120"/>
                <a:cs typeface="Tahoma" pitchFamily="34" charset="0"/>
                <a:sym typeface="Tahoma" pitchFamily="34" charset="0"/>
              </a:rPr>
              <a:t>“He’s the </a:t>
            </a:r>
            <a:r>
              <a:rPr lang="en-US" altLang="zh-TW" u="sng" smtClean="0">
                <a:solidFill>
                  <a:srgbClr val="000000"/>
                </a:solidFill>
                <a:latin typeface="Tahoma" pitchFamily="34" charset="0"/>
                <a:ea typeface="新細明體" charset="-120"/>
                <a:cs typeface="Tahoma" pitchFamily="34" charset="0"/>
                <a:sym typeface="Tahoma" pitchFamily="34" charset="0"/>
              </a:rPr>
              <a:t>head</a:t>
            </a:r>
            <a:r>
              <a:rPr lang="en-US" altLang="zh-TW" smtClean="0">
                <a:solidFill>
                  <a:srgbClr val="000000"/>
                </a:solidFill>
                <a:latin typeface="Tahoma" pitchFamily="34" charset="0"/>
                <a:ea typeface="新細明體" charset="-120"/>
                <a:cs typeface="Tahoma" pitchFamily="34" charset="0"/>
                <a:sym typeface="Tahoma" pitchFamily="34" charset="0"/>
              </a:rPr>
              <a:t> of the museum”…… “Larry saw a dark </a:t>
            </a:r>
            <a:r>
              <a:rPr lang="en-US" altLang="zh-TW" u="sng" smtClean="0">
                <a:solidFill>
                  <a:srgbClr val="000000"/>
                </a:solidFill>
                <a:latin typeface="Tahoma" pitchFamily="34" charset="0"/>
                <a:ea typeface="新細明體" charset="-120"/>
                <a:cs typeface="Tahoma" pitchFamily="34" charset="0"/>
                <a:sym typeface="Tahoma" pitchFamily="34" charset="0"/>
              </a:rPr>
              <a:t>head</a:t>
            </a:r>
            <a:r>
              <a:rPr lang="en-US" altLang="zh-TW" smtClean="0">
                <a:solidFill>
                  <a:srgbClr val="000000"/>
                </a:solidFill>
                <a:latin typeface="Tahoma" pitchFamily="34" charset="0"/>
                <a:ea typeface="新細明體" charset="-120"/>
                <a:cs typeface="Tahoma" pitchFamily="34" charset="0"/>
                <a:sym typeface="Tahoma" pitchFamily="34" charset="0"/>
              </a:rPr>
              <a:t> with light around it.” Compare the meanings of these two heads.</a:t>
            </a:r>
          </a:p>
          <a:p>
            <a:pPr>
              <a:spcBef>
                <a:spcPts val="638"/>
              </a:spcBef>
              <a:spcAft>
                <a:spcPct val="0"/>
              </a:spcAft>
              <a:buFont typeface="Arial" charset="0"/>
              <a:buChar char="•"/>
            </a:pPr>
            <a:endParaRPr lang="en-US" altLang="zh-TW" smtClean="0">
              <a:solidFill>
                <a:srgbClr val="000000"/>
              </a:solidFill>
              <a:latin typeface="Tahoma" pitchFamily="34" charset="0"/>
              <a:ea typeface="新細明體" charset="-120"/>
              <a:cs typeface="Tahoma" pitchFamily="34" charset="0"/>
              <a:sym typeface="Tahoma" pitchFamily="34" charset="0"/>
            </a:endParaRPr>
          </a:p>
          <a:p>
            <a:pPr>
              <a:spcBef>
                <a:spcPts val="638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zh-TW" smtClean="0">
                <a:solidFill>
                  <a:srgbClr val="000000"/>
                </a:solidFill>
                <a:latin typeface="Tahoma" pitchFamily="34" charset="0"/>
                <a:ea typeface="新細明體" charset="-120"/>
                <a:cs typeface="Tahoma" pitchFamily="34" charset="0"/>
                <a:sym typeface="Tahoma" pitchFamily="34" charset="0"/>
              </a:rPr>
              <a:t>“People don’t like museums now and don’t sell many tickets.” Do you agree? Why?</a:t>
            </a:r>
          </a:p>
          <a:p>
            <a:pPr>
              <a:spcBef>
                <a:spcPts val="638"/>
              </a:spcBef>
              <a:spcAft>
                <a:spcPct val="0"/>
              </a:spcAft>
              <a:buFont typeface="Arial" charset="0"/>
              <a:buChar char="•"/>
            </a:pPr>
            <a:endParaRPr lang="en-US" altLang="zh-TW" smtClean="0">
              <a:solidFill>
                <a:srgbClr val="000000"/>
              </a:solidFill>
              <a:latin typeface="Tahoma" pitchFamily="34" charset="0"/>
              <a:ea typeface="新細明體" charset="-120"/>
              <a:cs typeface="Tahoma" pitchFamily="34" charset="0"/>
              <a:sym typeface="Tahoma" pitchFamily="34" charset="0"/>
            </a:endParaRPr>
          </a:p>
          <a:p>
            <a:pPr>
              <a:spcBef>
                <a:spcPts val="638"/>
              </a:spcBef>
              <a:spcAft>
                <a:spcPct val="0"/>
              </a:spcAft>
              <a:buFont typeface="Arial" charset="0"/>
              <a:buChar char="•"/>
            </a:pPr>
            <a:endParaRPr lang="en-US" altLang="zh-TW" smtClean="0">
              <a:solidFill>
                <a:srgbClr val="000000"/>
              </a:solidFill>
              <a:latin typeface="Tahoma" pitchFamily="34" charset="0"/>
              <a:ea typeface="新細明體" charset="-120"/>
              <a:cs typeface="Tahoma" pitchFamily="34" charset="0"/>
              <a:sym typeface="Tahoma" pitchFamily="34" charset="0"/>
            </a:endParaRPr>
          </a:p>
          <a:p>
            <a:pPr>
              <a:spcBef>
                <a:spcPts val="638"/>
              </a:spcBef>
              <a:spcAft>
                <a:spcPct val="0"/>
              </a:spcAft>
              <a:buFont typeface="Arial" charset="0"/>
              <a:buChar char="•"/>
            </a:pPr>
            <a:endParaRPr lang="en-US" altLang="zh-TW" smtClean="0">
              <a:solidFill>
                <a:srgbClr val="000000"/>
              </a:solidFill>
              <a:latin typeface="Tahoma" pitchFamily="34" charset="0"/>
              <a:ea typeface="新細明體" charset="-120"/>
              <a:cs typeface="Tahoma" pitchFamily="34" charset="0"/>
              <a:sym typeface="Tahoma" pitchFamily="34" charset="0"/>
            </a:endParaRPr>
          </a:p>
          <a:p>
            <a:pPr>
              <a:spcBef>
                <a:spcPts val="638"/>
              </a:spcBef>
              <a:spcAft>
                <a:spcPct val="0"/>
              </a:spcAft>
              <a:buFont typeface="Arial" charset="0"/>
              <a:buChar char="•"/>
            </a:pPr>
            <a:endParaRPr lang="en-US" altLang="zh-TW" sz="2800" smtClean="0">
              <a:solidFill>
                <a:srgbClr val="000000"/>
              </a:solidFill>
              <a:latin typeface="Tahoma" pitchFamily="34" charset="0"/>
              <a:ea typeface="新細明體" charset="-120"/>
              <a:cs typeface="Tahoma" pitchFamily="34" charset="0"/>
              <a:sym typeface="Tahoma" pitchFamily="34" charset="0"/>
            </a:endParaRPr>
          </a:p>
          <a:p>
            <a:pPr>
              <a:spcBef>
                <a:spcPts val="638"/>
              </a:spcBef>
              <a:spcAft>
                <a:spcPct val="0"/>
              </a:spcAft>
              <a:buFont typeface="Arial" charset="0"/>
              <a:buChar char="•"/>
            </a:pPr>
            <a:endParaRPr lang="en-US" altLang="zh-TW" sz="2800" smtClean="0">
              <a:solidFill>
                <a:srgbClr val="000000"/>
              </a:solidFill>
              <a:latin typeface="Tahoma" pitchFamily="34" charset="0"/>
              <a:ea typeface="新細明體" charset="-120"/>
              <a:cs typeface="Tahoma" pitchFamily="34" charset="0"/>
              <a:sym typeface="Tahoma" pitchFamily="34" charset="0"/>
            </a:endParaRPr>
          </a:p>
          <a:p>
            <a:pPr>
              <a:spcBef>
                <a:spcPts val="638"/>
              </a:spcBef>
              <a:spcAft>
                <a:spcPct val="0"/>
              </a:spcAft>
              <a:buFont typeface="Arial" charset="0"/>
              <a:buChar char="•"/>
            </a:pPr>
            <a:endParaRPr lang="zh-TW" altLang="en-US" smtClean="0">
              <a:solidFill>
                <a:srgbClr val="000000"/>
              </a:solidFill>
              <a:latin typeface="Tahoma" pitchFamily="34" charset="0"/>
              <a:ea typeface="新細明體" charset="-120"/>
              <a:cs typeface="Tahoma" pitchFamily="34" charset="0"/>
              <a:sym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標題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TW" smtClean="0">
                <a:solidFill>
                  <a:srgbClr val="000000"/>
                </a:solidFill>
                <a:latin typeface="Tahoma" pitchFamily="34" charset="0"/>
                <a:ea typeface="微軟正黑體"/>
                <a:cs typeface="Tahoma" pitchFamily="34" charset="0"/>
                <a:sym typeface="Tahoma" pitchFamily="34" charset="0"/>
              </a:rPr>
              <a:t>Comprehension questions</a:t>
            </a:r>
            <a:endParaRPr lang="zh-TW" altLang="en-US" smtClean="0">
              <a:solidFill>
                <a:srgbClr val="04617B"/>
              </a:solidFill>
              <a:latin typeface="Tahoma" pitchFamily="34" charset="0"/>
              <a:ea typeface="微軟正黑體"/>
              <a:cs typeface="Tahoma" pitchFamily="34" charset="0"/>
              <a:sym typeface="Tahoma" pitchFamily="34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23850" y="2017713"/>
            <a:ext cx="8496300" cy="4114800"/>
          </a:xfrm>
        </p:spPr>
        <p:txBody>
          <a:bodyPr/>
          <a:lstStyle/>
          <a:p>
            <a:pPr>
              <a:spcBef>
                <a:spcPts val="638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zh-TW" smtClean="0">
                <a:solidFill>
                  <a:srgbClr val="000000"/>
                </a:solidFill>
                <a:latin typeface="Tahoma" pitchFamily="34" charset="0"/>
                <a:ea typeface="新細明體" charset="-120"/>
                <a:cs typeface="Tahoma" pitchFamily="34" charset="0"/>
                <a:sym typeface="Tahoma" pitchFamily="34" charset="0"/>
              </a:rPr>
              <a:t>What will happen if the things don’t come back to the museum before the sun comes up?</a:t>
            </a:r>
          </a:p>
          <a:p>
            <a:pPr>
              <a:spcBef>
                <a:spcPts val="638"/>
              </a:spcBef>
              <a:spcAft>
                <a:spcPct val="0"/>
              </a:spcAft>
              <a:buFont typeface="Arial" charset="0"/>
              <a:buNone/>
            </a:pPr>
            <a:endParaRPr lang="en-US" altLang="zh-TW" smtClean="0">
              <a:solidFill>
                <a:srgbClr val="000000"/>
              </a:solidFill>
              <a:latin typeface="Tahoma" pitchFamily="34" charset="0"/>
              <a:ea typeface="新細明體" charset="-120"/>
              <a:cs typeface="Tahoma" pitchFamily="34" charset="0"/>
              <a:sym typeface="Tahoma" pitchFamily="34" charset="0"/>
            </a:endParaRPr>
          </a:p>
          <a:p>
            <a:pPr>
              <a:spcBef>
                <a:spcPts val="638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zh-TW" smtClean="0">
                <a:solidFill>
                  <a:srgbClr val="000000"/>
                </a:solidFill>
                <a:latin typeface="Tahoma" pitchFamily="34" charset="0"/>
                <a:ea typeface="新細明體" charset="-120"/>
                <a:cs typeface="Tahoma" pitchFamily="34" charset="0"/>
                <a:sym typeface="Tahoma" pitchFamily="34" charset="0"/>
              </a:rPr>
              <a:t>There is a clue telling Pharaoh Ahkmenrah coming alive. Where is it?</a:t>
            </a:r>
          </a:p>
          <a:p>
            <a:pPr>
              <a:spcBef>
                <a:spcPts val="638"/>
              </a:spcBef>
              <a:spcAft>
                <a:spcPct val="0"/>
              </a:spcAft>
              <a:buFont typeface="Arial" charset="0"/>
              <a:buChar char="•"/>
            </a:pPr>
            <a:endParaRPr lang="zh-TW" altLang="en-US" smtClean="0">
              <a:solidFill>
                <a:srgbClr val="000000"/>
              </a:solidFill>
              <a:latin typeface="Tahoma" pitchFamily="34" charset="0"/>
              <a:ea typeface="新細明體" charset="-120"/>
              <a:cs typeface="Tahoma" pitchFamily="34" charset="0"/>
              <a:sym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標題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TW" smtClean="0">
                <a:solidFill>
                  <a:srgbClr val="04617B"/>
                </a:solidFill>
                <a:latin typeface="Tahoma" pitchFamily="34" charset="0"/>
                <a:ea typeface="微軟正黑體"/>
                <a:cs typeface="Tahoma" pitchFamily="34" charset="0"/>
                <a:sym typeface="Tahoma" pitchFamily="34" charset="0"/>
              </a:rPr>
              <a:t>Data Entry Journal 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68313" y="1916113"/>
          <a:ext cx="8424862" cy="3509962"/>
        </p:xfrm>
        <a:graphic>
          <a:graphicData uri="http://schemas.openxmlformats.org/drawingml/2006/table">
            <a:tbl>
              <a:tblPr firstRow="1" bandRow="1"/>
              <a:tblGrid>
                <a:gridCol w="3960440"/>
                <a:gridCol w="4464496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Idea from text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feedback</a:t>
                      </a:r>
                      <a:endParaRPr lang="zh-TW" altLang="en-US" sz="3200" dirty="0"/>
                    </a:p>
                  </a:txBody>
                  <a:tcPr/>
                </a:tc>
              </a:tr>
              <a:tr h="1149072">
                <a:tc>
                  <a:txBody>
                    <a:bodyPr/>
                    <a:lstStyle/>
                    <a:p>
                      <a:r>
                        <a:rPr lang="en-US" altLang="zh-TW" sz="3200" dirty="0" smtClean="0"/>
                        <a:t>Messengers</a:t>
                      </a:r>
                      <a:r>
                        <a:rPr lang="en-US" altLang="zh-TW" sz="3200" baseline="0" dirty="0" smtClean="0"/>
                        <a:t> must tell the right person.</a:t>
                      </a:r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3200" dirty="0"/>
                    </a:p>
                  </a:txBody>
                  <a:tcPr/>
                </a:tc>
              </a:tr>
              <a:tr h="1781456">
                <a:tc>
                  <a:txBody>
                    <a:bodyPr/>
                    <a:lstStyle/>
                    <a:p>
                      <a:endParaRPr lang="zh-TW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Agenda</a:t>
            </a:r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altLang="zh-TW" sz="4400" dirty="0" smtClean="0"/>
              <a:t>Take a Guess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zh-TW" altLang="en-US" sz="4400" dirty="0" smtClean="0"/>
              <a:t>電影劇本改編讀本</a:t>
            </a:r>
            <a:endParaRPr lang="en-US" altLang="zh-TW" sz="4400" dirty="0" smtClean="0"/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altLang="zh-TW" sz="4400" dirty="0" smtClean="0"/>
              <a:t>When Sophie Gets Angry-Really, Really Angry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altLang="zh-TW" sz="4400" dirty="0" smtClean="0"/>
              <a:t>Becoming a Good Model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altLang="zh-TW" sz="4400" dirty="0" smtClean="0"/>
              <a:t> </a:t>
            </a:r>
            <a:endParaRPr lang="zh-TW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en-US" altLang="zh-TW" sz="3200" smtClean="0"/>
          </a:p>
        </p:txBody>
      </p:sp>
      <p:pic>
        <p:nvPicPr>
          <p:cNvPr id="33794" name="Picture 2" descr="C:\Documents and Settings\Administrator\桌面\G1 reading\98下\When Sophie gets angry\When Sophie gets angry~pics\IMG_06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17475"/>
            <a:ext cx="4859337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481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4819" name="Picture 2" descr="C:\Documents and Settings\Administrator\桌面\G1 reading\98下\When Sophie gets angry\When Sophie gets angry~pics\IMG_06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17475"/>
            <a:ext cx="4859337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5842" name="內容版面配置區 3" descr="IMG_067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2413" y="261938"/>
            <a:ext cx="8640762" cy="6480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6866" name="內容版面配置區 3" descr="IMG_067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60350"/>
            <a:ext cx="8640763" cy="6480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7890" name="內容版面配置區 3" descr="IMG_067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60350"/>
            <a:ext cx="8640762" cy="6480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8914" name="內容版面配置區 3" descr="IMG_067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88913"/>
            <a:ext cx="8640763" cy="6480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9938" name="內容版面配置區 3" descr="IMG_067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60350"/>
            <a:ext cx="8640763" cy="6480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40962" name="內容版面配置區 3" descr="IMG_067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61938"/>
            <a:ext cx="8640762" cy="6480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41986" name="內容版面配置區 3" descr="IMG_067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61938"/>
            <a:ext cx="8640763" cy="6480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43010" name="內容版面配置區 3" descr="IMG_067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61938"/>
            <a:ext cx="8640763" cy="6480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7410" name="內容版面配置區 3" descr="iphone pic 20131024 167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/>
          </a:blip>
          <a:srcRect/>
          <a:stretch>
            <a:fillRect/>
          </a:stretch>
        </p:blipFill>
        <p:spPr>
          <a:xfrm>
            <a:off x="36513" y="260350"/>
            <a:ext cx="8999537" cy="6408738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44034" name="內容版面配置區 3" descr="IMG_068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88913"/>
            <a:ext cx="8640763" cy="6480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45058" name="內容版面配置區 3" descr="IMG_068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60350"/>
            <a:ext cx="8640763" cy="6480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46082" name="內容版面配置區 10" descr="IMG_068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60350"/>
            <a:ext cx="8639175" cy="6480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47106" name="內容版面配置區 3" descr="IMG_068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333375"/>
            <a:ext cx="8640763" cy="64785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48130" name="內容版面配置區 3" descr="IMG_068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333375"/>
            <a:ext cx="8640762" cy="64785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49154" name="內容版面配置區 3" descr="IMG_068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88913"/>
            <a:ext cx="8640763" cy="6480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50178" name="內容版面配置區 3" descr="IMG_068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2413" y="188913"/>
            <a:ext cx="8640762" cy="6480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51202" name="內容版面配置區 3" descr="IMG_068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88913"/>
            <a:ext cx="8640763" cy="6480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52226" name="內容版面配置區 3" descr="IMG_068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60350"/>
            <a:ext cx="8640763" cy="6480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提問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altLang="zh-TW" dirty="0" smtClean="0"/>
              <a:t>Why is Sophie angry?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altLang="zh-TW" dirty="0" smtClean="0"/>
              <a:t>What does Sophie do when she gets angry?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altLang="zh-TW" dirty="0" smtClean="0"/>
              <a:t>What comforts Sophie? Why?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zh-TW" altLang="en-US" dirty="0" smtClean="0"/>
              <a:t>什麼事情會讓你生氣</a:t>
            </a:r>
            <a:r>
              <a:rPr lang="en-US" altLang="zh-TW" dirty="0" smtClean="0"/>
              <a:t>?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zh-TW" altLang="en-US" dirty="0" smtClean="0"/>
              <a:t>你怎麼知道你生氣了</a:t>
            </a:r>
            <a:r>
              <a:rPr lang="en-US" altLang="zh-TW" dirty="0" smtClean="0"/>
              <a:t>?</a:t>
            </a:r>
            <a:r>
              <a:rPr lang="zh-TW" altLang="en-US" dirty="0" smtClean="0"/>
              <a:t> 你的身體會有什麼反應嗎</a:t>
            </a:r>
            <a:r>
              <a:rPr lang="en-US" altLang="zh-TW" dirty="0" smtClean="0"/>
              <a:t>?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zh-TW" altLang="en-US" dirty="0" smtClean="0"/>
              <a:t>當你非常非常生氣的時候，你會做些什麼</a:t>
            </a:r>
            <a:r>
              <a:rPr lang="en-US" altLang="zh-TW" dirty="0" smtClean="0"/>
              <a:t>?</a:t>
            </a:r>
            <a:r>
              <a:rPr lang="zh-TW" altLang="en-US" dirty="0" smtClean="0"/>
              <a:t> 你可以畫出來嗎</a:t>
            </a:r>
            <a:r>
              <a:rPr lang="en-US" altLang="zh-TW" dirty="0" smtClean="0"/>
              <a:t>?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學習單</a:t>
            </a:r>
            <a:r>
              <a:rPr lang="en-US" altLang="zh-TW" dirty="0" smtClean="0"/>
              <a:t>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zh-TW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8434" name="內容版面配置區 3" descr="iphone pic 20131024 17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925" y="215900"/>
            <a:ext cx="9034463" cy="6237288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延伸活動</a:t>
            </a:r>
          </a:p>
        </p:txBody>
      </p:sp>
      <p:sp>
        <p:nvSpPr>
          <p:cNvPr id="5427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作者的首頁</a:t>
            </a:r>
            <a:r>
              <a:rPr lang="en-US" altLang="zh-TW" smtClean="0">
                <a:hlinkClick r:id="rId2"/>
              </a:rPr>
              <a:t>http://www.mollybang.com/inprint.html</a:t>
            </a:r>
            <a:endParaRPr lang="en-US" altLang="zh-TW" smtClean="0"/>
          </a:p>
          <a:p>
            <a:endParaRPr lang="en-US" altLang="zh-TW" smtClean="0"/>
          </a:p>
          <a:p>
            <a:r>
              <a:rPr lang="zh-TW" altLang="en-US" smtClean="0"/>
              <a:t>運用中文版及顏色的變化</a:t>
            </a:r>
            <a:endParaRPr lang="en-US" altLang="zh-TW" smtClean="0"/>
          </a:p>
          <a:p>
            <a:endParaRPr lang="en-US" altLang="zh-TW" smtClean="0"/>
          </a:p>
          <a:p>
            <a:r>
              <a:rPr lang="zh-TW" altLang="en-US" smtClean="0"/>
              <a:t>結合情緒管理及生命教育的議題</a:t>
            </a:r>
            <a:endParaRPr lang="en-US" altLang="zh-TW" smtClean="0"/>
          </a:p>
          <a:p>
            <a:pPr>
              <a:buFont typeface="Wingdings 2" pitchFamily="18" charset="2"/>
              <a:buNone/>
            </a:pPr>
            <a:r>
              <a:rPr lang="en-US" altLang="zh-TW" smtClean="0"/>
              <a:t>(</a:t>
            </a:r>
            <a:r>
              <a:rPr lang="zh-TW" altLang="zh-TW" smtClean="0"/>
              <a:t>生命</a:t>
            </a:r>
            <a:r>
              <a:rPr lang="en-US" altLang="zh-TW" smtClean="0"/>
              <a:t>)2-1-5</a:t>
            </a:r>
            <a:r>
              <a:rPr lang="zh-TW" altLang="zh-TW" smtClean="0"/>
              <a:t>認識自己在不同情境中的情緒。</a:t>
            </a:r>
            <a:endParaRPr lang="en-US" altLang="zh-TW" smtClean="0"/>
          </a:p>
          <a:p>
            <a:endParaRPr lang="en-US" altLang="zh-TW" smtClean="0"/>
          </a:p>
          <a:p>
            <a:endParaRPr lang="zh-TW" altLang="en-US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Becoming a Good Model</a:t>
            </a:r>
            <a:endParaRPr lang="zh-TW" altLang="en-US" smtClean="0"/>
          </a:p>
        </p:txBody>
      </p:sp>
      <p:sp>
        <p:nvSpPr>
          <p:cNvPr id="5529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Dear Mr. President - P!nk</a:t>
            </a:r>
          </a:p>
          <a:p>
            <a:pPr>
              <a:buFont typeface="Wingdings 2" pitchFamily="18" charset="2"/>
              <a:buNone/>
            </a:pPr>
            <a:r>
              <a:rPr lang="en-US" altLang="zh-TW" smtClean="0">
                <a:hlinkClick r:id="rId2"/>
              </a:rPr>
              <a:t>https://www.youtube.com/watch?v=x06MYJvPnxg</a:t>
            </a:r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9458" name="內容版面配置區 3" descr="iphone pic 20131024 17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5900" y="260350"/>
            <a:ext cx="8604250" cy="63468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20482" name="內容版面配置區 3" descr="iphone pic 20131024 174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/>
          </a:blip>
          <a:srcRect/>
          <a:stretch>
            <a:fillRect/>
          </a:stretch>
        </p:blipFill>
        <p:spPr>
          <a:xfrm>
            <a:off x="161925" y="260350"/>
            <a:ext cx="8513763" cy="62515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21506" name="內容版面配置區 3" descr="iphone pic 20131024 17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488" y="188913"/>
            <a:ext cx="8945562" cy="633571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22530" name="內容版面配置區 3" descr="iphone pic 20131024 17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260350"/>
            <a:ext cx="8704263" cy="61214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Focus on Form or Meaning?</a:t>
            </a:r>
          </a:p>
        </p:txBody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4200" smtClean="0"/>
              <a:t>注重形式的學生往往全句的文法正確，但是表達的意思簡單。</a:t>
            </a:r>
          </a:p>
          <a:p>
            <a:r>
              <a:rPr lang="zh-TW" altLang="en-US" sz="4200" smtClean="0"/>
              <a:t>注重意義的學生會努力表達心中想法，但是受限於語言能力不足，說出來的語句常常文法有錯誤，但是意義深遠。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854</TotalTime>
  <Words>862</Words>
  <Application>Microsoft Office PowerPoint</Application>
  <PresentationFormat>On-screen Show (4:3)</PresentationFormat>
  <Paragraphs>83</Paragraphs>
  <Slides>41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簡報設計範本</vt:lpstr>
      </vt:variant>
      <vt:variant>
        <vt:i4>5</vt:i4>
      </vt:variant>
      <vt:variant>
        <vt:lpstr>投影片標題</vt:lpstr>
      </vt:variant>
      <vt:variant>
        <vt:i4>41</vt:i4>
      </vt:variant>
    </vt:vector>
  </HeadingPairs>
  <TitlesOfParts>
    <vt:vector size="53" baseType="lpstr">
      <vt:lpstr>Constantia</vt:lpstr>
      <vt:lpstr>新細明體</vt:lpstr>
      <vt:lpstr>Arial</vt:lpstr>
      <vt:lpstr>Calibri</vt:lpstr>
      <vt:lpstr>微軟正黑體</vt:lpstr>
      <vt:lpstr>Wingdings 2</vt:lpstr>
      <vt:lpstr>Tahoma</vt:lpstr>
      <vt:lpstr>流線</vt:lpstr>
      <vt:lpstr>流線</vt:lpstr>
      <vt:lpstr>流線</vt:lpstr>
      <vt:lpstr>流線</vt:lpstr>
      <vt:lpstr>流線</vt:lpstr>
      <vt:lpstr>投影片 1</vt:lpstr>
      <vt:lpstr>Agenda</vt:lpstr>
      <vt:lpstr>投影片 3</vt:lpstr>
      <vt:lpstr>投影片 4</vt:lpstr>
      <vt:lpstr>投影片 5</vt:lpstr>
      <vt:lpstr>投影片 6</vt:lpstr>
      <vt:lpstr>投影片 7</vt:lpstr>
      <vt:lpstr>投影片 8</vt:lpstr>
      <vt:lpstr>Focus on Form or Meaning?</vt:lpstr>
      <vt:lpstr>Pre-reading</vt:lpstr>
      <vt:lpstr>Reader’s Theater</vt:lpstr>
      <vt:lpstr>讀者劇場</vt:lpstr>
      <vt:lpstr>RT 的限制</vt:lpstr>
      <vt:lpstr>Reading Log </vt:lpstr>
      <vt:lpstr>國際閱讀素養研究＜PIRLS＞ 評量工具能力指標</vt:lpstr>
      <vt:lpstr>國際閱讀素養研究＜PIRLS＞ 評量工具能力指標</vt:lpstr>
      <vt:lpstr>Comprehension questions </vt:lpstr>
      <vt:lpstr>Comprehension questions</vt:lpstr>
      <vt:lpstr>Data Entry Journal 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  <vt:lpstr>投影片 37</vt:lpstr>
      <vt:lpstr>投影片 38</vt:lpstr>
      <vt:lpstr>提問</vt:lpstr>
      <vt:lpstr>延伸活動</vt:lpstr>
      <vt:lpstr>Becoming a Good Model</vt:lpstr>
    </vt:vector>
  </TitlesOfParts>
  <Company>Test 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英語閱讀補救教學~ 老師你也可以這樣做</dc:title>
  <dc:creator>Test User</dc:creator>
  <cp:lastModifiedBy>user</cp:lastModifiedBy>
  <cp:revision>66</cp:revision>
  <dcterms:created xsi:type="dcterms:W3CDTF">2013-11-20T02:51:31Z</dcterms:created>
  <dcterms:modified xsi:type="dcterms:W3CDTF">2013-11-21T15:13:16Z</dcterms:modified>
</cp:coreProperties>
</file>